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1"/>
  </p:notesMasterIdLst>
  <p:sldIdLst>
    <p:sldId id="257" r:id="rId2"/>
    <p:sldId id="317" r:id="rId3"/>
    <p:sldId id="326" r:id="rId4"/>
    <p:sldId id="325" r:id="rId5"/>
    <p:sldId id="258" r:id="rId6"/>
    <p:sldId id="314" r:id="rId7"/>
    <p:sldId id="261" r:id="rId8"/>
    <p:sldId id="263" r:id="rId9"/>
    <p:sldId id="268" r:id="rId10"/>
    <p:sldId id="269" r:id="rId11"/>
    <p:sldId id="315" r:id="rId12"/>
    <p:sldId id="271" r:id="rId13"/>
    <p:sldId id="273" r:id="rId14"/>
    <p:sldId id="274" r:id="rId15"/>
    <p:sldId id="327" r:id="rId16"/>
    <p:sldId id="304" r:id="rId17"/>
    <p:sldId id="305" r:id="rId18"/>
    <p:sldId id="306" r:id="rId19"/>
    <p:sldId id="336" r:id="rId20"/>
    <p:sldId id="337" r:id="rId21"/>
    <p:sldId id="339" r:id="rId22"/>
    <p:sldId id="338" r:id="rId23"/>
    <p:sldId id="307" r:id="rId24"/>
    <p:sldId id="308" r:id="rId25"/>
    <p:sldId id="309" r:id="rId26"/>
    <p:sldId id="310" r:id="rId27"/>
    <p:sldId id="311" r:id="rId28"/>
    <p:sldId id="312" r:id="rId29"/>
    <p:sldId id="264" r:id="rId30"/>
    <p:sldId id="265" r:id="rId31"/>
    <p:sldId id="266" r:id="rId32"/>
    <p:sldId id="316" r:id="rId33"/>
    <p:sldId id="275" r:id="rId34"/>
    <p:sldId id="276" r:id="rId35"/>
    <p:sldId id="328" r:id="rId36"/>
    <p:sldId id="313" r:id="rId37"/>
    <p:sldId id="278" r:id="rId38"/>
    <p:sldId id="340" r:id="rId39"/>
    <p:sldId id="279" r:id="rId40"/>
    <p:sldId id="280" r:id="rId41"/>
    <p:sldId id="281" r:id="rId42"/>
    <p:sldId id="301" r:id="rId43"/>
    <p:sldId id="282" r:id="rId44"/>
    <p:sldId id="285" r:id="rId45"/>
    <p:sldId id="286" r:id="rId46"/>
    <p:sldId id="341" r:id="rId47"/>
    <p:sldId id="330" r:id="rId48"/>
    <p:sldId id="331" r:id="rId49"/>
    <p:sldId id="318" r:id="rId50"/>
    <p:sldId id="319" r:id="rId51"/>
    <p:sldId id="320" r:id="rId52"/>
    <p:sldId id="321" r:id="rId53"/>
    <p:sldId id="323" r:id="rId54"/>
    <p:sldId id="322" r:id="rId55"/>
    <p:sldId id="329" r:id="rId56"/>
    <p:sldId id="332" r:id="rId57"/>
    <p:sldId id="333" r:id="rId58"/>
    <p:sldId id="334" r:id="rId59"/>
    <p:sldId id="335" r:id="rId6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224" autoAdjust="0"/>
    <p:restoredTop sz="92830" autoAdjust="0"/>
  </p:normalViewPr>
  <p:slideViewPr>
    <p:cSldViewPr>
      <p:cViewPr varScale="1">
        <p:scale>
          <a:sx n="81" d="100"/>
          <a:sy n="81" d="100"/>
        </p:scale>
        <p:origin x="1493"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E4E9B-1309-4AA2-88D9-C248D90B8842}" type="datetimeFigureOut">
              <a:rPr lang="en-US" smtClean="0"/>
              <a:t>5/17/2023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5F52F-E269-4E8A-90E6-9EF4EAAFF92E}" type="slidenum">
              <a:rPr lang="en-US" smtClean="0"/>
              <a:t>‹#›</a:t>
            </a:fld>
            <a:endParaRPr lang="en-US"/>
          </a:p>
        </p:txBody>
      </p:sp>
    </p:spTree>
    <p:extLst>
      <p:ext uri="{BB962C8B-B14F-4D97-AF65-F5344CB8AC3E}">
        <p14:creationId xmlns:p14="http://schemas.microsoft.com/office/powerpoint/2010/main" val="159039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E5F52F-E269-4E8A-90E6-9EF4EAAFF92E}" type="slidenum">
              <a:rPr lang="en-US" smtClean="0"/>
              <a:t>57</a:t>
            </a:fld>
            <a:endParaRPr lang="en-US"/>
          </a:p>
        </p:txBody>
      </p:sp>
    </p:spTree>
    <p:extLst>
      <p:ext uri="{BB962C8B-B14F-4D97-AF65-F5344CB8AC3E}">
        <p14:creationId xmlns:p14="http://schemas.microsoft.com/office/powerpoint/2010/main" val="248071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27/10/1444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27/10/1444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27/10/1444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27/10/1444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27/10/1444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27/10/1444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27/10/1444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27/10/1444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27/10/1444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27/10/1444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27/10/1444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27/10/1444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692696"/>
          </a:xfrm>
        </p:spPr>
        <p:txBody>
          <a:bodyPr>
            <a:normAutofit fontScale="90000"/>
          </a:bodyPr>
          <a:lstStyle/>
          <a:p>
            <a:r>
              <a:rPr lang="en-US" dirty="0" smtClean="0">
                <a:solidFill>
                  <a:srgbClr val="FF0000"/>
                </a:solidFill>
              </a:rPr>
              <a:t>Sex Hormones</a:t>
            </a:r>
            <a:endParaRPr lang="ar-IQ" dirty="0">
              <a:solidFill>
                <a:srgbClr val="FF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692696"/>
            <a:ext cx="9143999" cy="60212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916832"/>
          </a:xfrm>
        </p:spPr>
        <p:txBody>
          <a:bodyPr>
            <a:normAutofit/>
          </a:bodyPr>
          <a:lstStyle/>
          <a:p>
            <a:pPr algn="l" rtl="0"/>
            <a:r>
              <a:rPr lang="en-US" sz="3600" b="1" dirty="0" smtClean="0"/>
              <a:t>The high levels of progesterone during the </a:t>
            </a:r>
            <a:r>
              <a:rPr lang="en-US" sz="3600" b="1" dirty="0" err="1" smtClean="0"/>
              <a:t>luteal</a:t>
            </a:r>
            <a:r>
              <a:rPr lang="en-US" sz="3600" b="1" dirty="0" smtClean="0"/>
              <a:t> phase inhibit production of </a:t>
            </a:r>
            <a:r>
              <a:rPr lang="en-US" sz="3600" b="1" dirty="0" err="1" smtClean="0"/>
              <a:t>gonadotrophins</a:t>
            </a:r>
            <a:r>
              <a:rPr lang="en-US" sz="3600" b="1" dirty="0" smtClean="0"/>
              <a:t> and prevent further ovulation </a:t>
            </a:r>
            <a:endParaRPr lang="ar-IQ" sz="3600" b="1" dirty="0"/>
          </a:p>
        </p:txBody>
      </p:sp>
      <p:pic>
        <p:nvPicPr>
          <p:cNvPr id="4" name="عنصر نائب للمحتوى 3" descr="photo_2020-04-26_16-05-13.jpg"/>
          <p:cNvPicPr>
            <a:picLocks noGrp="1" noChangeAspect="1"/>
          </p:cNvPicPr>
          <p:nvPr>
            <p:ph idx="1"/>
          </p:nvPr>
        </p:nvPicPr>
        <p:blipFill>
          <a:blip r:embed="rId2" cstate="print"/>
          <a:stretch>
            <a:fillRect/>
          </a:stretch>
        </p:blipFill>
        <p:spPr>
          <a:xfrm>
            <a:off x="3491880" y="1772817"/>
            <a:ext cx="5652119" cy="5085183"/>
          </a:xfrm>
        </p:spPr>
      </p:pic>
      <p:sp>
        <p:nvSpPr>
          <p:cNvPr id="5" name="مربع نص 4"/>
          <p:cNvSpPr txBox="1"/>
          <p:nvPr/>
        </p:nvSpPr>
        <p:spPr>
          <a:xfrm>
            <a:off x="0" y="2060848"/>
            <a:ext cx="3851920" cy="3416320"/>
          </a:xfrm>
          <a:prstGeom prst="rect">
            <a:avLst/>
          </a:prstGeom>
          <a:noFill/>
        </p:spPr>
        <p:txBody>
          <a:bodyPr wrap="square" rtlCol="1">
            <a:spAutoFit/>
          </a:bodyPr>
          <a:lstStyle/>
          <a:p>
            <a:pPr algn="l" rtl="0">
              <a:buNone/>
            </a:pPr>
            <a:r>
              <a:rPr lang="en-US" sz="3600" b="1" dirty="0" smtClean="0"/>
              <a:t>If no conception,</a:t>
            </a:r>
          </a:p>
          <a:p>
            <a:pPr algn="l" rtl="0">
              <a:buNone/>
            </a:pPr>
            <a:r>
              <a:rPr lang="en-US" sz="3600" b="1" dirty="0" smtClean="0"/>
              <a:t>→ no release of progesterone, which stimulates the onset of menstruation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err="1" smtClean="0">
                <a:solidFill>
                  <a:srgbClr val="FF0000"/>
                </a:solidFill>
              </a:rPr>
              <a:t>Progestogins</a:t>
            </a:r>
            <a:r>
              <a:rPr lang="en-US" b="1" dirty="0" smtClean="0">
                <a:solidFill>
                  <a:srgbClr val="FF0000"/>
                </a:solidFill>
              </a:rPr>
              <a:t> are of two types:</a:t>
            </a:r>
            <a:endParaRPr lang="ar-IQ" dirty="0">
              <a:solidFill>
                <a:srgbClr val="FF0000"/>
              </a:solidFill>
            </a:endParaRPr>
          </a:p>
        </p:txBody>
      </p:sp>
      <p:sp>
        <p:nvSpPr>
          <p:cNvPr id="3" name="عنصر نائب للمحتوى 2"/>
          <p:cNvSpPr>
            <a:spLocks noGrp="1"/>
          </p:cNvSpPr>
          <p:nvPr>
            <p:ph idx="1"/>
          </p:nvPr>
        </p:nvSpPr>
        <p:spPr>
          <a:xfrm>
            <a:off x="251520" y="1196752"/>
            <a:ext cx="8712968" cy="5400600"/>
          </a:xfrm>
        </p:spPr>
        <p:txBody>
          <a:bodyPr>
            <a:normAutofit/>
          </a:bodyPr>
          <a:lstStyle/>
          <a:p>
            <a:pPr algn="l" rtl="0">
              <a:buNone/>
            </a:pPr>
            <a:r>
              <a:rPr lang="en-US" sz="3600" b="1" dirty="0" smtClean="0"/>
              <a:t>1. Progesterone and its derivatives: Medroxyprogesterone (Provera, </a:t>
            </a:r>
            <a:r>
              <a:rPr lang="en-US" sz="3600" b="1" dirty="0" err="1" smtClean="0"/>
              <a:t>Depo-provera</a:t>
            </a:r>
            <a:r>
              <a:rPr lang="en-US" sz="3600" b="1" dirty="0" smtClean="0"/>
              <a:t>)</a:t>
            </a:r>
          </a:p>
          <a:p>
            <a:pPr algn="l" rtl="0">
              <a:buNone/>
            </a:pPr>
            <a:r>
              <a:rPr lang="it-IT" sz="3600" b="1" dirty="0" smtClean="0"/>
              <a:t>2. Testosterone derivatives: (norethisterone (primolut N), norgestrel, levonorgestrel)</a:t>
            </a:r>
          </a:p>
          <a:p>
            <a:pPr algn="l" rtl="0">
              <a:buNone/>
            </a:pPr>
            <a:r>
              <a:rPr lang="en-US" sz="3600" b="1" dirty="0"/>
              <a:t>Older drugs (</a:t>
            </a:r>
            <a:r>
              <a:rPr lang="en-US" sz="3600" b="1" dirty="0" err="1"/>
              <a:t>eg</a:t>
            </a:r>
            <a:r>
              <a:rPr lang="en-US" sz="3600" b="1" dirty="0"/>
              <a:t>, </a:t>
            </a:r>
            <a:r>
              <a:rPr lang="en-US" sz="3600" b="1" dirty="0" smtClean="0"/>
              <a:t>Levonorgestrel </a:t>
            </a:r>
            <a:r>
              <a:rPr lang="en-US" sz="3600" b="1" dirty="0"/>
              <a:t>and </a:t>
            </a:r>
            <a:r>
              <a:rPr lang="en-US" sz="3600" b="1" dirty="0" err="1" smtClean="0"/>
              <a:t>norethisterone</a:t>
            </a:r>
            <a:r>
              <a:rPr lang="en-US" sz="3600" b="1" dirty="0"/>
              <a:t>) are more androgenic than the newer </a:t>
            </a:r>
            <a:r>
              <a:rPr lang="en-US" sz="3600" b="1" dirty="0" err="1"/>
              <a:t>progestins</a:t>
            </a:r>
            <a:r>
              <a:rPr lang="en-US" sz="3600" b="1" dirty="0"/>
              <a:t> (</a:t>
            </a:r>
            <a:r>
              <a:rPr lang="en-US" sz="3600" b="1" dirty="0" err="1"/>
              <a:t>eg</a:t>
            </a:r>
            <a:r>
              <a:rPr lang="en-US" sz="3600" b="1" dirty="0"/>
              <a:t>, </a:t>
            </a:r>
            <a:r>
              <a:rPr lang="en-US" sz="3600" b="1" dirty="0" err="1" smtClean="0"/>
              <a:t>norgestrel</a:t>
            </a:r>
            <a:r>
              <a:rPr lang="en-US" sz="3600" b="1" dirty="0" smtClean="0"/>
              <a:t>, </a:t>
            </a:r>
            <a:r>
              <a:rPr lang="en-US" sz="3600" b="1" dirty="0" err="1"/>
              <a:t>desogestrel</a:t>
            </a:r>
            <a:r>
              <a:rPr lang="en-US" sz="3600" b="1" dirty="0"/>
              <a:t>).</a:t>
            </a:r>
            <a:endParaRPr lang="ar-IQ" sz="3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24744"/>
          </a:xfrm>
        </p:spPr>
        <p:txBody>
          <a:bodyPr/>
          <a:lstStyle/>
          <a:p>
            <a:r>
              <a:rPr lang="en-US" b="1" dirty="0" smtClean="0">
                <a:solidFill>
                  <a:srgbClr val="FF0000"/>
                </a:solidFill>
              </a:rPr>
              <a:t>Pharmacokinetics</a:t>
            </a:r>
            <a:r>
              <a:rPr lang="en-US" b="1" dirty="0" smtClean="0"/>
              <a:t> </a:t>
            </a:r>
            <a:endParaRPr lang="ar-IQ" dirty="0"/>
          </a:p>
        </p:txBody>
      </p:sp>
      <p:sp>
        <p:nvSpPr>
          <p:cNvPr id="3" name="عنصر نائب للمحتوى 2"/>
          <p:cNvSpPr>
            <a:spLocks noGrp="1"/>
          </p:cNvSpPr>
          <p:nvPr>
            <p:ph idx="1"/>
          </p:nvPr>
        </p:nvSpPr>
        <p:spPr>
          <a:xfrm>
            <a:off x="0" y="1268760"/>
            <a:ext cx="9144000" cy="5589240"/>
          </a:xfrm>
        </p:spPr>
        <p:txBody>
          <a:bodyPr>
            <a:normAutofit/>
          </a:bodyPr>
          <a:lstStyle/>
          <a:p>
            <a:pPr algn="l" rtl="0"/>
            <a:r>
              <a:rPr lang="en-US" sz="3600" b="1" dirty="0" smtClean="0"/>
              <a:t>Progesterone is taken orally, well absorbed, has short half-life and completely metabolized by liver </a:t>
            </a:r>
          </a:p>
          <a:p>
            <a:pPr algn="l" rtl="0"/>
            <a:r>
              <a:rPr lang="en-US" sz="3600" b="1" dirty="0" smtClean="0"/>
              <a:t>Synthetic </a:t>
            </a:r>
            <a:r>
              <a:rPr lang="en-US" sz="3600" b="1" dirty="0" err="1" smtClean="0"/>
              <a:t>progestins</a:t>
            </a:r>
            <a:r>
              <a:rPr lang="en-US" sz="3600" b="1" dirty="0" smtClean="0"/>
              <a:t> are less rapidly metabolized </a:t>
            </a:r>
          </a:p>
          <a:p>
            <a:pPr algn="l" rtl="0"/>
            <a:r>
              <a:rPr lang="en-US" sz="3600" b="1" dirty="0" smtClean="0"/>
              <a:t>Duration of action of progestins lasts for 1-3 days while of medroxyprogesterone for 3 months</a:t>
            </a:r>
            <a:endParaRPr lang="ar-IQ"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96752"/>
          </a:xfrm>
        </p:spPr>
        <p:txBody>
          <a:bodyPr/>
          <a:lstStyle/>
          <a:p>
            <a:r>
              <a:rPr lang="en-US" b="1" dirty="0" smtClean="0">
                <a:solidFill>
                  <a:srgbClr val="FF0000"/>
                </a:solidFill>
              </a:rPr>
              <a:t>Clinical Uses </a:t>
            </a:r>
            <a:endParaRPr lang="ar-IQ" dirty="0">
              <a:solidFill>
                <a:srgbClr val="FF0000"/>
              </a:solidFill>
            </a:endParaRPr>
          </a:p>
        </p:txBody>
      </p:sp>
      <p:sp>
        <p:nvSpPr>
          <p:cNvPr id="3" name="عنصر نائب للمحتوى 2"/>
          <p:cNvSpPr>
            <a:spLocks noGrp="1"/>
          </p:cNvSpPr>
          <p:nvPr>
            <p:ph idx="1"/>
          </p:nvPr>
        </p:nvSpPr>
        <p:spPr>
          <a:xfrm>
            <a:off x="251520" y="1052736"/>
            <a:ext cx="8712968" cy="5688632"/>
          </a:xfrm>
        </p:spPr>
        <p:txBody>
          <a:bodyPr>
            <a:normAutofit/>
          </a:bodyPr>
          <a:lstStyle/>
          <a:p>
            <a:pPr algn="l" rtl="0">
              <a:buNone/>
            </a:pPr>
            <a:r>
              <a:rPr lang="en-US" sz="4000" b="1" dirty="0" smtClean="0"/>
              <a:t>1. For contraception </a:t>
            </a:r>
          </a:p>
          <a:p>
            <a:pPr algn="l" rtl="0">
              <a:buNone/>
            </a:pPr>
            <a:r>
              <a:rPr lang="en-US" sz="4000" b="1" dirty="0" smtClean="0"/>
              <a:t>2. Postmenopausal hormone replacement therapy </a:t>
            </a:r>
          </a:p>
          <a:p>
            <a:pPr algn="l" rtl="0">
              <a:buNone/>
            </a:pPr>
            <a:r>
              <a:rPr lang="en-US" sz="4000" b="1" dirty="0" smtClean="0"/>
              <a:t>3. Dysfunctional uterine bleeding </a:t>
            </a:r>
          </a:p>
          <a:p>
            <a:pPr algn="l" rtl="0">
              <a:buNone/>
            </a:pPr>
            <a:r>
              <a:rPr lang="en-US" sz="4000" b="1" dirty="0" smtClean="0"/>
              <a:t>4. </a:t>
            </a:r>
            <a:r>
              <a:rPr lang="en-US" sz="4000" b="1" dirty="0"/>
              <a:t>Endometriosis: </a:t>
            </a:r>
            <a:r>
              <a:rPr lang="en-US" sz="4000" b="1" dirty="0" smtClean="0"/>
              <a:t>Depo-Provera</a:t>
            </a:r>
          </a:p>
          <a:p>
            <a:pPr algn="l" rtl="0">
              <a:buNone/>
            </a:pPr>
            <a:r>
              <a:rPr lang="en-US" sz="4000" b="1" dirty="0" smtClean="0"/>
              <a:t>5. Dysmenorrhea: Depo-Provera (with </a:t>
            </a:r>
            <a:r>
              <a:rPr lang="en-US" sz="4000" b="1" dirty="0" err="1" smtClean="0"/>
              <a:t>tranexamic</a:t>
            </a:r>
            <a:r>
              <a:rPr lang="en-US" sz="4000" b="1" dirty="0" smtClean="0"/>
              <a:t> A., </a:t>
            </a:r>
            <a:r>
              <a:rPr lang="en-US" sz="4000" b="1" dirty="0" err="1" smtClean="0"/>
              <a:t>mefenamic</a:t>
            </a:r>
            <a:r>
              <a:rPr lang="en-US" sz="4000" b="1" dirty="0" smtClean="0"/>
              <a:t> A)</a:t>
            </a:r>
          </a:p>
          <a:p>
            <a:pPr algn="l" rtl="0">
              <a:buNone/>
            </a:pPr>
            <a:r>
              <a:rPr lang="en-US" sz="4000" b="1" dirty="0" smtClean="0"/>
              <a:t>6. </a:t>
            </a:r>
            <a:r>
              <a:rPr lang="en-US" sz="4000" b="1" dirty="0"/>
              <a:t>T</a:t>
            </a:r>
            <a:r>
              <a:rPr lang="en-US" sz="4000" b="1" dirty="0" smtClean="0"/>
              <a:t>o </a:t>
            </a:r>
            <a:r>
              <a:rPr lang="en-US" sz="4000" b="1" dirty="0"/>
              <a:t>promote and maintain </a:t>
            </a:r>
            <a:r>
              <a:rPr lang="en-US" sz="4000" b="1" dirty="0" smtClean="0"/>
              <a:t>pregnancy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Adverse Effects </a:t>
            </a:r>
            <a:endParaRPr lang="ar-IQ" dirty="0">
              <a:solidFill>
                <a:srgbClr val="FF0000"/>
              </a:solidFill>
            </a:endParaRPr>
          </a:p>
        </p:txBody>
      </p:sp>
      <p:sp>
        <p:nvSpPr>
          <p:cNvPr id="3" name="عنصر نائب للمحتوى 2"/>
          <p:cNvSpPr>
            <a:spLocks noGrp="1"/>
          </p:cNvSpPr>
          <p:nvPr>
            <p:ph idx="1"/>
          </p:nvPr>
        </p:nvSpPr>
        <p:spPr>
          <a:xfrm>
            <a:off x="0" y="1268760"/>
            <a:ext cx="9144000" cy="5589240"/>
          </a:xfrm>
        </p:spPr>
        <p:txBody>
          <a:bodyPr>
            <a:noAutofit/>
          </a:bodyPr>
          <a:lstStyle/>
          <a:p>
            <a:pPr algn="l" rtl="0"/>
            <a:r>
              <a:rPr lang="en-US" sz="4000" b="1" dirty="0" smtClean="0"/>
              <a:t>Headache, depression, weight gain and changes in libido </a:t>
            </a:r>
          </a:p>
          <a:p>
            <a:pPr algn="l" rtl="0"/>
            <a:r>
              <a:rPr lang="en-US" sz="4000" b="1" dirty="0" smtClean="0"/>
              <a:t>The testosterone derivatives have androgenic activity causing </a:t>
            </a:r>
            <a:r>
              <a:rPr lang="en-US" sz="4000" b="1" dirty="0" err="1" smtClean="0"/>
              <a:t>hirsutism</a:t>
            </a:r>
            <a:r>
              <a:rPr lang="en-US" sz="4000" b="1" dirty="0" smtClean="0"/>
              <a:t> </a:t>
            </a:r>
          </a:p>
          <a:p>
            <a:pPr algn="l" rtl="0"/>
            <a:r>
              <a:rPr lang="en-US" sz="4000" b="1" dirty="0" smtClean="0"/>
              <a:t>Injectable medroxyprogesterone (</a:t>
            </a:r>
            <a:r>
              <a:rPr lang="en-US" sz="4000" b="1" dirty="0" err="1" smtClean="0"/>
              <a:t>Depo-provera</a:t>
            </a:r>
            <a:r>
              <a:rPr lang="en-US" sz="4000" b="1" dirty="0" smtClean="0"/>
              <a:t>) is associated with increased risk of osteoporosis (so duration of use should be less than 2 years) </a:t>
            </a:r>
            <a:endParaRPr lang="ar-IQ"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lstStyle/>
          <a:p>
            <a:r>
              <a:rPr lang="en-US" b="1" dirty="0">
                <a:solidFill>
                  <a:srgbClr val="FF0000"/>
                </a:solidFill>
              </a:rPr>
              <a:t>Hormonal Contraceptives</a:t>
            </a:r>
          </a:p>
        </p:txBody>
      </p:sp>
      <p:sp>
        <p:nvSpPr>
          <p:cNvPr id="3" name="Content Placeholder 2"/>
          <p:cNvSpPr>
            <a:spLocks noGrp="1"/>
          </p:cNvSpPr>
          <p:nvPr>
            <p:ph idx="1"/>
          </p:nvPr>
        </p:nvSpPr>
        <p:spPr>
          <a:xfrm>
            <a:off x="251520" y="1052736"/>
            <a:ext cx="8640960" cy="5544616"/>
          </a:xfrm>
        </p:spPr>
        <p:txBody>
          <a:bodyPr>
            <a:normAutofit/>
          </a:bodyPr>
          <a:lstStyle/>
          <a:p>
            <a:pPr algn="l" rtl="0"/>
            <a:r>
              <a:rPr lang="en-US" sz="3600" b="1" dirty="0"/>
              <a:t>Hormonal contraceptives contain either a combination of an </a:t>
            </a:r>
            <a:r>
              <a:rPr lang="en-US" sz="3600" b="1" dirty="0" smtClean="0"/>
              <a:t>estrogen </a:t>
            </a:r>
            <a:r>
              <a:rPr lang="en-US" sz="3600" b="1" dirty="0"/>
              <a:t>and a progestin or a progestin alone. </a:t>
            </a:r>
            <a:endParaRPr lang="en-US" sz="3600" b="1" dirty="0" smtClean="0"/>
          </a:p>
          <a:p>
            <a:pPr algn="l" rtl="0"/>
            <a:r>
              <a:rPr lang="en-US" sz="3600" b="1" dirty="0" smtClean="0"/>
              <a:t>Hormonal </a:t>
            </a:r>
            <a:r>
              <a:rPr lang="en-US" sz="3600" b="1" dirty="0"/>
              <a:t>contraceptives are available in a variety of preparations, including oral pills, </a:t>
            </a:r>
            <a:r>
              <a:rPr lang="en-US" sz="3600" b="1" dirty="0" smtClean="0"/>
              <a:t>long-acting </a:t>
            </a:r>
            <a:r>
              <a:rPr lang="en-US" sz="3600" b="1" dirty="0"/>
              <a:t>injections, subcutaneous implants, transdermal patches, vaginal rings, and intrauterine devices (IUDs) </a:t>
            </a:r>
          </a:p>
        </p:txBody>
      </p:sp>
    </p:spTree>
    <p:extLst>
      <p:ext uri="{BB962C8B-B14F-4D97-AF65-F5344CB8AC3E}">
        <p14:creationId xmlns:p14="http://schemas.microsoft.com/office/powerpoint/2010/main" val="102053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836712"/>
          </a:xfrm>
        </p:spPr>
        <p:txBody>
          <a:bodyPr>
            <a:normAutofit fontScale="90000"/>
          </a:bodyPr>
          <a:lstStyle/>
          <a:p>
            <a:r>
              <a:rPr lang="ar-IQ" dirty="0" smtClean="0"/>
              <a:t/>
            </a:r>
            <a:br>
              <a:rPr lang="ar-IQ" dirty="0" smtClean="0"/>
            </a:br>
            <a:r>
              <a:rPr lang="en-US" b="1" dirty="0" smtClean="0">
                <a:solidFill>
                  <a:srgbClr val="FF0000"/>
                </a:solidFill>
              </a:rPr>
              <a:t>Oral Contraceptives  </a:t>
            </a:r>
            <a:r>
              <a:rPr lang="en-US" b="1" dirty="0" smtClean="0"/>
              <a:t/>
            </a:r>
            <a:br>
              <a:rPr lang="en-US" b="1" dirty="0" smtClean="0"/>
            </a:br>
            <a:endParaRPr lang="ar-IQ" dirty="0"/>
          </a:p>
        </p:txBody>
      </p:sp>
      <p:sp>
        <p:nvSpPr>
          <p:cNvPr id="3" name="عنصر نائب للمحتوى 2"/>
          <p:cNvSpPr>
            <a:spLocks noGrp="1"/>
          </p:cNvSpPr>
          <p:nvPr>
            <p:ph idx="1"/>
          </p:nvPr>
        </p:nvSpPr>
        <p:spPr>
          <a:xfrm>
            <a:off x="179512" y="1124744"/>
            <a:ext cx="8784976" cy="5733256"/>
          </a:xfrm>
        </p:spPr>
        <p:txBody>
          <a:bodyPr>
            <a:normAutofit lnSpcReduction="10000"/>
          </a:bodyPr>
          <a:lstStyle/>
          <a:p>
            <a:pPr algn="l" rtl="0">
              <a:buNone/>
            </a:pPr>
            <a:r>
              <a:rPr lang="en-US" sz="3000" b="1" dirty="0" smtClean="0"/>
              <a:t>1. Combined oral contraceptive pills (COCP) </a:t>
            </a:r>
          </a:p>
          <a:p>
            <a:pPr algn="l" rtl="0">
              <a:buNone/>
            </a:pPr>
            <a:r>
              <a:rPr lang="en-US" sz="3000" b="1" dirty="0" smtClean="0"/>
              <a:t>2. </a:t>
            </a:r>
            <a:r>
              <a:rPr lang="en-US" sz="3000" b="1" dirty="0" err="1" smtClean="0"/>
              <a:t>Progestogin</a:t>
            </a:r>
            <a:r>
              <a:rPr lang="en-US" sz="3000" b="1" dirty="0" smtClean="0"/>
              <a:t>-only pills (POP), “</a:t>
            </a:r>
            <a:r>
              <a:rPr lang="en-US" sz="3000" b="1" dirty="0" err="1" smtClean="0"/>
              <a:t>Minipill</a:t>
            </a:r>
            <a:r>
              <a:rPr lang="en-US" sz="3000" b="1" dirty="0" smtClean="0"/>
              <a:t>”</a:t>
            </a:r>
          </a:p>
          <a:p>
            <a:pPr algn="l" rtl="0">
              <a:buNone/>
            </a:pPr>
            <a:r>
              <a:rPr lang="en-US" sz="3600" b="1" dirty="0" smtClean="0">
                <a:solidFill>
                  <a:srgbClr val="FF0000"/>
                </a:solidFill>
              </a:rPr>
              <a:t>Mechanism of action </a:t>
            </a:r>
          </a:p>
          <a:p>
            <a:pPr algn="l" rtl="0">
              <a:buNone/>
            </a:pPr>
            <a:r>
              <a:rPr lang="en-US" b="1" dirty="0" smtClean="0"/>
              <a:t>1. The principal mechanism is inhibition of ovulation through suppression of LH surge by hypothalamus and pituitary</a:t>
            </a:r>
          </a:p>
          <a:p>
            <a:pPr algn="l" rtl="0">
              <a:buNone/>
            </a:pPr>
            <a:r>
              <a:rPr lang="en-US" b="1" dirty="0" smtClean="0"/>
              <a:t>2. Alteration of </a:t>
            </a:r>
            <a:r>
              <a:rPr lang="en-US" b="1" dirty="0"/>
              <a:t>uterine tubes, and endometrium that decrease the likelihood </a:t>
            </a:r>
            <a:r>
              <a:rPr lang="en-US" b="1" dirty="0" smtClean="0"/>
              <a:t>of </a:t>
            </a:r>
            <a:r>
              <a:rPr lang="en-US" b="1" dirty="0"/>
              <a:t>fertilization and implantation</a:t>
            </a:r>
            <a:r>
              <a:rPr lang="en-US" b="1" dirty="0" smtClean="0"/>
              <a:t>.</a:t>
            </a:r>
          </a:p>
          <a:p>
            <a:pPr algn="l" rtl="0">
              <a:buNone/>
            </a:pPr>
            <a:r>
              <a:rPr lang="en-US" b="1" dirty="0" smtClean="0"/>
              <a:t>3. Cervical mucus becomes more viscous and impedes the passage of sperms </a:t>
            </a:r>
            <a:endParaRPr lang="ar-IQ" b="1" dirty="0" smtClean="0"/>
          </a:p>
          <a:p>
            <a:pPr algn="l" rtl="0">
              <a:buNone/>
            </a:pPr>
            <a:endParaRPr lang="ar-IQ"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0"/>
            <a:ext cx="8640960" cy="1124744"/>
          </a:xfrm>
        </p:spPr>
        <p:txBody>
          <a:bodyPr>
            <a:normAutofit/>
          </a:bodyPr>
          <a:lstStyle/>
          <a:p>
            <a:r>
              <a:rPr lang="en-US" sz="4000" b="1" dirty="0" smtClean="0">
                <a:solidFill>
                  <a:srgbClr val="FF0000"/>
                </a:solidFill>
              </a:rPr>
              <a:t>Combined Oral </a:t>
            </a:r>
            <a:r>
              <a:rPr lang="en-US" sz="4000" b="1" dirty="0">
                <a:solidFill>
                  <a:srgbClr val="FF0000"/>
                </a:solidFill>
              </a:rPr>
              <a:t>C</a:t>
            </a:r>
            <a:r>
              <a:rPr lang="en-US" sz="4000" b="1" dirty="0" smtClean="0">
                <a:solidFill>
                  <a:srgbClr val="FF0000"/>
                </a:solidFill>
              </a:rPr>
              <a:t>ontraceptive </a:t>
            </a:r>
            <a:r>
              <a:rPr lang="en-US" sz="4000" b="1" dirty="0">
                <a:solidFill>
                  <a:srgbClr val="FF0000"/>
                </a:solidFill>
              </a:rPr>
              <a:t>P</a:t>
            </a:r>
            <a:r>
              <a:rPr lang="en-US" sz="4000" b="1" dirty="0" smtClean="0">
                <a:solidFill>
                  <a:srgbClr val="FF0000"/>
                </a:solidFill>
              </a:rPr>
              <a:t>ills </a:t>
            </a:r>
            <a:endParaRPr lang="ar-IQ" sz="4000" dirty="0">
              <a:solidFill>
                <a:srgbClr val="FF0000"/>
              </a:solidFill>
            </a:endParaRPr>
          </a:p>
        </p:txBody>
      </p:sp>
      <p:sp>
        <p:nvSpPr>
          <p:cNvPr id="3" name="عنصر نائب للمحتوى 2"/>
          <p:cNvSpPr>
            <a:spLocks noGrp="1"/>
          </p:cNvSpPr>
          <p:nvPr>
            <p:ph idx="1"/>
          </p:nvPr>
        </p:nvSpPr>
        <p:spPr>
          <a:xfrm>
            <a:off x="0" y="980728"/>
            <a:ext cx="9144000" cy="5805264"/>
          </a:xfrm>
        </p:spPr>
        <p:txBody>
          <a:bodyPr>
            <a:normAutofit/>
          </a:bodyPr>
          <a:lstStyle/>
          <a:p>
            <a:pPr algn="l" rtl="0"/>
            <a:r>
              <a:rPr lang="en-US" sz="3600" b="1" dirty="0" smtClean="0"/>
              <a:t>Is a combination of estrogen (</a:t>
            </a:r>
            <a:r>
              <a:rPr lang="en-US" sz="3600" b="1" dirty="0" err="1" smtClean="0"/>
              <a:t>ethinylestradiol</a:t>
            </a:r>
            <a:r>
              <a:rPr lang="en-US" sz="3600" b="1" dirty="0" smtClean="0"/>
              <a:t> 20-35 </a:t>
            </a:r>
            <a:r>
              <a:rPr lang="en-US" sz="3600" b="1" dirty="0" err="1" smtClean="0"/>
              <a:t>microg</a:t>
            </a:r>
            <a:r>
              <a:rPr lang="en-US" sz="3600" b="1" dirty="0" smtClean="0"/>
              <a:t>., mestranol 50 </a:t>
            </a:r>
            <a:r>
              <a:rPr lang="en-US" sz="3600" b="1" dirty="0" err="1" smtClean="0"/>
              <a:t>microg</a:t>
            </a:r>
            <a:r>
              <a:rPr lang="en-US" sz="3600" b="1" dirty="0" smtClean="0"/>
              <a:t>.) and progestin(</a:t>
            </a:r>
            <a:r>
              <a:rPr lang="en-US" sz="3600" b="1" dirty="0" err="1" smtClean="0"/>
              <a:t>norethisterone</a:t>
            </a:r>
            <a:r>
              <a:rPr lang="en-US" sz="3600" b="1" dirty="0" smtClean="0"/>
              <a:t> 1mg, </a:t>
            </a:r>
            <a:r>
              <a:rPr lang="en-US" sz="3600" b="1" dirty="0" err="1" smtClean="0"/>
              <a:t>levenorgestrel</a:t>
            </a:r>
            <a:r>
              <a:rPr lang="en-US" sz="3600" b="1" dirty="0" smtClean="0"/>
              <a:t> 150 </a:t>
            </a:r>
            <a:r>
              <a:rPr lang="en-US" sz="3600" b="1" dirty="0" err="1" smtClean="0"/>
              <a:t>microg</a:t>
            </a:r>
            <a:r>
              <a:rPr lang="en-US" sz="3600" b="1" dirty="0" smtClean="0"/>
              <a:t>., </a:t>
            </a:r>
            <a:r>
              <a:rPr lang="en-US" sz="3600" b="1" dirty="0" err="1" smtClean="0"/>
              <a:t>desogestrel</a:t>
            </a:r>
            <a:r>
              <a:rPr lang="en-US" sz="3600" b="1" dirty="0" smtClean="0"/>
              <a:t> 150 </a:t>
            </a:r>
            <a:r>
              <a:rPr lang="en-US" sz="3600" b="1" dirty="0" err="1" smtClean="0"/>
              <a:t>microg</a:t>
            </a:r>
            <a:r>
              <a:rPr lang="en-US" sz="3600" b="1" dirty="0" smtClean="0"/>
              <a:t>.)</a:t>
            </a:r>
          </a:p>
          <a:p>
            <a:pPr algn="l" rtl="0"/>
            <a:r>
              <a:rPr lang="en-US" sz="3600" b="1" dirty="0" smtClean="0"/>
              <a:t>The pill started on first day of menstruation &amp; continued for 21 days, followed by a period of 7 days when no pill or tonic pills are taken during which withdrawal bleeding occurs</a:t>
            </a:r>
          </a:p>
          <a:p>
            <a:pPr algn="l" rtl="0"/>
            <a:endParaRPr lang="en-US"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3140968"/>
          </a:xfrm>
        </p:spPr>
        <p:txBody>
          <a:bodyPr>
            <a:normAutofit/>
          </a:bodyPr>
          <a:lstStyle/>
          <a:p>
            <a:pPr algn="l" rtl="0"/>
            <a:r>
              <a:rPr lang="en-US" sz="3600" b="1" dirty="0" smtClean="0">
                <a:solidFill>
                  <a:srgbClr val="FF0000"/>
                </a:solidFill>
              </a:rPr>
              <a:t>Examples of Combinations:</a:t>
            </a:r>
            <a:r>
              <a:rPr lang="en-US" sz="3600" dirty="0" smtClean="0"/>
              <a:t/>
            </a:r>
            <a:br>
              <a:rPr lang="en-US" sz="3600" dirty="0" smtClean="0"/>
            </a:br>
            <a:r>
              <a:rPr lang="en-US" sz="3600" b="1" dirty="0" err="1" smtClean="0">
                <a:solidFill>
                  <a:srgbClr val="FF0000"/>
                </a:solidFill>
              </a:rPr>
              <a:t>Mercilon</a:t>
            </a:r>
            <a:r>
              <a:rPr lang="en-US" sz="3600" b="1" dirty="0" smtClean="0"/>
              <a:t> (</a:t>
            </a:r>
            <a:r>
              <a:rPr lang="en-US" sz="3600" b="1" dirty="0" err="1" smtClean="0"/>
              <a:t>ethinylestradiol</a:t>
            </a:r>
            <a:r>
              <a:rPr lang="en-US" sz="3600" b="1" dirty="0" smtClean="0"/>
              <a:t> 20 </a:t>
            </a:r>
            <a:r>
              <a:rPr lang="en-US" sz="3600" b="1" dirty="0" err="1" smtClean="0"/>
              <a:t>microg</a:t>
            </a:r>
            <a:r>
              <a:rPr lang="en-US" sz="3600" b="1" dirty="0" smtClean="0"/>
              <a:t>. + </a:t>
            </a:r>
            <a:r>
              <a:rPr lang="en-US" sz="3600" b="1" dirty="0" err="1" smtClean="0"/>
              <a:t>desogestrel</a:t>
            </a:r>
            <a:r>
              <a:rPr lang="en-US" sz="3600" b="1" dirty="0" smtClean="0"/>
              <a:t> 150 </a:t>
            </a:r>
            <a:r>
              <a:rPr lang="en-US" sz="3600" b="1" dirty="0" err="1" smtClean="0"/>
              <a:t>microg</a:t>
            </a:r>
            <a:r>
              <a:rPr lang="en-US" sz="3600" b="1" dirty="0" smtClean="0"/>
              <a:t>.)</a:t>
            </a:r>
            <a:br>
              <a:rPr lang="en-US" sz="3600" b="1" dirty="0" smtClean="0"/>
            </a:br>
            <a:r>
              <a:rPr lang="en-US" sz="3600" b="1" dirty="0" err="1" smtClean="0">
                <a:solidFill>
                  <a:srgbClr val="FF0000"/>
                </a:solidFill>
              </a:rPr>
              <a:t>Marvelon</a:t>
            </a:r>
            <a:r>
              <a:rPr lang="en-US" sz="3600" b="1" dirty="0" smtClean="0">
                <a:solidFill>
                  <a:srgbClr val="FF0000"/>
                </a:solidFill>
              </a:rPr>
              <a:t> </a:t>
            </a:r>
            <a:r>
              <a:rPr lang="en-US" sz="3600" b="1" dirty="0" smtClean="0"/>
              <a:t>(</a:t>
            </a:r>
            <a:r>
              <a:rPr lang="en-US" sz="3600" b="1" dirty="0" err="1" smtClean="0"/>
              <a:t>ethinylestradiol</a:t>
            </a:r>
            <a:r>
              <a:rPr lang="en-US" sz="3600" b="1" dirty="0" smtClean="0"/>
              <a:t> 30 </a:t>
            </a:r>
            <a:r>
              <a:rPr lang="en-US" sz="3600" b="1" dirty="0" err="1" smtClean="0"/>
              <a:t>microg</a:t>
            </a:r>
            <a:r>
              <a:rPr lang="en-US" sz="3600" b="1" dirty="0" smtClean="0"/>
              <a:t>. + </a:t>
            </a:r>
            <a:r>
              <a:rPr lang="en-US" sz="3600" b="1" dirty="0" err="1" smtClean="0"/>
              <a:t>desogestrel</a:t>
            </a:r>
            <a:r>
              <a:rPr lang="en-US" sz="3600" b="1" dirty="0" smtClean="0"/>
              <a:t> 150 </a:t>
            </a:r>
            <a:r>
              <a:rPr lang="en-US" sz="3600" b="1" dirty="0" err="1" smtClean="0"/>
              <a:t>microg</a:t>
            </a:r>
            <a:r>
              <a:rPr lang="en-US" sz="3600" b="1" dirty="0" smtClean="0"/>
              <a:t>.)</a:t>
            </a:r>
          </a:p>
        </p:txBody>
      </p:sp>
      <p:sp>
        <p:nvSpPr>
          <p:cNvPr id="3" name="عنصر نائب للمحتوى 2"/>
          <p:cNvSpPr>
            <a:spLocks noGrp="1"/>
          </p:cNvSpPr>
          <p:nvPr>
            <p:ph idx="1"/>
          </p:nvPr>
        </p:nvSpPr>
        <p:spPr>
          <a:xfrm>
            <a:off x="0" y="2996952"/>
            <a:ext cx="9108504" cy="3861048"/>
          </a:xfrm>
        </p:spPr>
        <p:txBody>
          <a:bodyPr>
            <a:noAutofit/>
          </a:bodyPr>
          <a:lstStyle/>
          <a:p>
            <a:pPr algn="l" rtl="0">
              <a:buNone/>
            </a:pPr>
            <a:r>
              <a:rPr lang="en-US" sz="4000" dirty="0" smtClean="0"/>
              <a:t>*</a:t>
            </a:r>
            <a:r>
              <a:rPr lang="en-US" sz="3600" b="1" dirty="0" smtClean="0"/>
              <a:t>Reduction of breakthrough bleeding is a guide to dose adequacy</a:t>
            </a:r>
          </a:p>
          <a:p>
            <a:pPr algn="l" rtl="0">
              <a:buNone/>
            </a:pPr>
            <a:r>
              <a:rPr lang="en-US" sz="3600" b="1" dirty="0" smtClean="0"/>
              <a:t>*Enzyme inducers reduce effect. </a:t>
            </a:r>
          </a:p>
          <a:p>
            <a:pPr algn="l" rtl="0">
              <a:buNone/>
            </a:pPr>
            <a:r>
              <a:rPr lang="en-US" sz="3600" b="1" dirty="0" smtClean="0"/>
              <a:t>*</a:t>
            </a:r>
            <a:r>
              <a:rPr lang="en-US" sz="3600" b="1" dirty="0"/>
              <a:t>The incidence of </a:t>
            </a:r>
            <a:r>
              <a:rPr lang="en-US" sz="3600" b="1" dirty="0" smtClean="0"/>
              <a:t>toxicity </a:t>
            </a:r>
            <a:r>
              <a:rPr lang="en-US" sz="3600" b="1" dirty="0"/>
              <a:t>has fallen since the introduction of the low-dose combined oral contraceptives.</a:t>
            </a:r>
            <a:endParaRPr lang="en-US" sz="4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74638"/>
            <a:ext cx="9144000" cy="6250706"/>
          </a:xfrm>
          <a:prstGeom prst="rect">
            <a:avLst/>
          </a:prstGeom>
        </p:spPr>
      </p:pic>
    </p:spTree>
    <p:extLst>
      <p:ext uri="{BB962C8B-B14F-4D97-AF65-F5344CB8AC3E}">
        <p14:creationId xmlns:p14="http://schemas.microsoft.com/office/powerpoint/2010/main" val="3839697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
            <a:ext cx="7772400" cy="764703"/>
          </a:xfrm>
        </p:spPr>
        <p:txBody>
          <a:bodyPr>
            <a:normAutofit fontScale="90000"/>
          </a:bodyPr>
          <a:lstStyle/>
          <a:p>
            <a:r>
              <a:rPr lang="ar-IQ" dirty="0" smtClean="0"/>
              <a:t/>
            </a:r>
            <a:br>
              <a:rPr lang="ar-IQ" dirty="0" smtClean="0"/>
            </a:br>
            <a:r>
              <a:rPr lang="en-US" sz="4900" b="1" dirty="0" smtClean="0">
                <a:solidFill>
                  <a:srgbClr val="FF0000"/>
                </a:solidFill>
              </a:rPr>
              <a:t>Sex (Gonadal) Hormones </a:t>
            </a:r>
            <a:r>
              <a:rPr lang="en-US" b="1" dirty="0" smtClean="0"/>
              <a:t/>
            </a:r>
            <a:br>
              <a:rPr lang="en-US" b="1" dirty="0" smtClean="0"/>
            </a:br>
            <a:endParaRPr lang="ar-IQ" dirty="0"/>
          </a:p>
        </p:txBody>
      </p:sp>
      <p:sp>
        <p:nvSpPr>
          <p:cNvPr id="3" name="عنوان فرعي 2"/>
          <p:cNvSpPr>
            <a:spLocks noGrp="1"/>
          </p:cNvSpPr>
          <p:nvPr>
            <p:ph type="subTitle" idx="1"/>
          </p:nvPr>
        </p:nvSpPr>
        <p:spPr>
          <a:xfrm>
            <a:off x="0" y="1052736"/>
            <a:ext cx="9144000" cy="5877272"/>
          </a:xfrm>
        </p:spPr>
        <p:txBody>
          <a:bodyPr>
            <a:normAutofit lnSpcReduction="10000"/>
          </a:bodyPr>
          <a:lstStyle/>
          <a:p>
            <a:pPr algn="l"/>
            <a:r>
              <a:rPr lang="en-US" sz="3600" b="1" dirty="0" smtClean="0">
                <a:solidFill>
                  <a:schemeClr val="tx1"/>
                </a:solidFill>
              </a:rPr>
              <a:t>Sex hormones (estrogens &amp; androgens) are produced &amp; secreted from gonads.</a:t>
            </a:r>
          </a:p>
          <a:p>
            <a:pPr algn="l"/>
            <a:r>
              <a:rPr lang="en-US" sz="3600" b="1" dirty="0" smtClean="0">
                <a:solidFill>
                  <a:schemeClr val="tx1"/>
                </a:solidFill>
              </a:rPr>
              <a:t>Both in male (androgens) &amp; female (estrogens and </a:t>
            </a:r>
            <a:r>
              <a:rPr lang="en-US" sz="3600" b="1" dirty="0" err="1" smtClean="0">
                <a:solidFill>
                  <a:schemeClr val="tx1"/>
                </a:solidFill>
              </a:rPr>
              <a:t>progestogins</a:t>
            </a:r>
            <a:r>
              <a:rPr lang="en-US" sz="3600" b="1" dirty="0" smtClean="0">
                <a:solidFill>
                  <a:schemeClr val="tx1"/>
                </a:solidFill>
              </a:rPr>
              <a:t>)</a:t>
            </a:r>
          </a:p>
          <a:p>
            <a:pPr algn="l"/>
            <a:r>
              <a:rPr lang="en-US" sz="3600" b="1" dirty="0" smtClean="0">
                <a:solidFill>
                  <a:schemeClr val="tx1"/>
                </a:solidFill>
              </a:rPr>
              <a:t>They are necessary for conception, embryonic maturation, &amp; development of primary &amp; secondary characteristics at puberty.</a:t>
            </a:r>
          </a:p>
          <a:p>
            <a:pPr algn="l"/>
            <a:r>
              <a:rPr lang="en-US" sz="3600" b="1" dirty="0" smtClean="0">
                <a:solidFill>
                  <a:schemeClr val="tx1"/>
                </a:solidFill>
              </a:rPr>
              <a:t>Clinically used for contraception, replacement therapy, and several antagonist are effective in cancer</a:t>
            </a:r>
            <a:endParaRPr lang="en-US" sz="4400" b="1" dirty="0" smtClean="0">
              <a:solidFill>
                <a:schemeClr val="tx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75656" y="116632"/>
            <a:ext cx="6192688" cy="6741368"/>
          </a:xfrm>
          <a:prstGeom prst="rect">
            <a:avLst/>
          </a:prstGeom>
        </p:spPr>
      </p:pic>
    </p:spTree>
    <p:extLst>
      <p:ext uri="{BB962C8B-B14F-4D97-AF65-F5344CB8AC3E}">
        <p14:creationId xmlns:p14="http://schemas.microsoft.com/office/powerpoint/2010/main" val="200783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8520" y="-1899592"/>
            <a:ext cx="9252519" cy="11305256"/>
          </a:xfrm>
          <a:prstGeom prst="rect">
            <a:avLst/>
          </a:prstGeom>
        </p:spPr>
      </p:pic>
    </p:spTree>
    <p:extLst>
      <p:ext uri="{BB962C8B-B14F-4D97-AF65-F5344CB8AC3E}">
        <p14:creationId xmlns:p14="http://schemas.microsoft.com/office/powerpoint/2010/main" val="950936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9513" y="-99392"/>
            <a:ext cx="8784976" cy="6957392"/>
          </a:xfrm>
          <a:prstGeom prst="rect">
            <a:avLst/>
          </a:prstGeom>
        </p:spPr>
      </p:pic>
    </p:spTree>
    <p:extLst>
      <p:ext uri="{BB962C8B-B14F-4D97-AF65-F5344CB8AC3E}">
        <p14:creationId xmlns:p14="http://schemas.microsoft.com/office/powerpoint/2010/main" val="1462963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836712"/>
          </a:xfrm>
        </p:spPr>
        <p:txBody>
          <a:bodyPr>
            <a:normAutofit/>
          </a:bodyPr>
          <a:lstStyle/>
          <a:p>
            <a:r>
              <a:rPr lang="en-US" b="1" dirty="0">
                <a:solidFill>
                  <a:srgbClr val="FF0000"/>
                </a:solidFill>
              </a:rPr>
              <a:t>Other C</a:t>
            </a:r>
            <a:r>
              <a:rPr lang="en-US" b="1" dirty="0" smtClean="0">
                <a:solidFill>
                  <a:srgbClr val="FF0000"/>
                </a:solidFill>
              </a:rPr>
              <a:t>linical </a:t>
            </a:r>
            <a:r>
              <a:rPr lang="en-US" b="1" dirty="0">
                <a:solidFill>
                  <a:srgbClr val="FF0000"/>
                </a:solidFill>
              </a:rPr>
              <a:t>B</a:t>
            </a:r>
            <a:r>
              <a:rPr lang="en-US" b="1" dirty="0" smtClean="0">
                <a:solidFill>
                  <a:srgbClr val="FF0000"/>
                </a:solidFill>
              </a:rPr>
              <a:t>enefits of OCP</a:t>
            </a:r>
            <a:endParaRPr lang="ar-IQ" dirty="0"/>
          </a:p>
        </p:txBody>
      </p:sp>
      <p:sp>
        <p:nvSpPr>
          <p:cNvPr id="3" name="عنصر نائب للمحتوى 2"/>
          <p:cNvSpPr>
            <a:spLocks noGrp="1"/>
          </p:cNvSpPr>
          <p:nvPr>
            <p:ph idx="1"/>
          </p:nvPr>
        </p:nvSpPr>
        <p:spPr>
          <a:xfrm>
            <a:off x="0" y="692696"/>
            <a:ext cx="9144000" cy="6165304"/>
          </a:xfrm>
        </p:spPr>
        <p:txBody>
          <a:bodyPr>
            <a:noAutofit/>
          </a:bodyPr>
          <a:lstStyle/>
          <a:p>
            <a:pPr algn="l" rtl="0"/>
            <a:r>
              <a:rPr lang="en-US" b="1" dirty="0"/>
              <a:t>I</a:t>
            </a:r>
            <a:r>
              <a:rPr lang="en-US" b="1" dirty="0" smtClean="0"/>
              <a:t>n </a:t>
            </a:r>
            <a:r>
              <a:rPr lang="en-US" b="1" dirty="0"/>
              <a:t>young women with </a:t>
            </a:r>
            <a:r>
              <a:rPr lang="en-US" b="1" dirty="0" smtClean="0"/>
              <a:t>primary hypogonadism </a:t>
            </a:r>
            <a:r>
              <a:rPr lang="en-US" b="1" dirty="0"/>
              <a:t>to prevent </a:t>
            </a:r>
            <a:r>
              <a:rPr lang="en-US" b="1" dirty="0" smtClean="0"/>
              <a:t>estrogen deficiency</a:t>
            </a:r>
            <a:endParaRPr lang="en-US" b="1" dirty="0"/>
          </a:p>
          <a:p>
            <a:pPr algn="l" rtl="0"/>
            <a:r>
              <a:rPr lang="en-US" b="1" dirty="0"/>
              <a:t>T</a:t>
            </a:r>
            <a:r>
              <a:rPr lang="en-US" b="1" dirty="0" smtClean="0"/>
              <a:t>o </a:t>
            </a:r>
            <a:r>
              <a:rPr lang="en-US" b="1" dirty="0"/>
              <a:t>treat acne, hirsutism, dysmenorrhea, and endometriosis</a:t>
            </a:r>
            <a:r>
              <a:rPr lang="en-US" b="1" dirty="0" smtClean="0"/>
              <a:t>.</a:t>
            </a:r>
            <a:r>
              <a:rPr lang="en-US" dirty="0"/>
              <a:t> </a:t>
            </a:r>
            <a:r>
              <a:rPr lang="en-US" b="1" dirty="0" smtClean="0"/>
              <a:t>Medroxyprogesterone depot provides </a:t>
            </a:r>
            <a:r>
              <a:rPr lang="en-US" b="1" dirty="0"/>
              <a:t>3 months of an ovarian suppressive effect because of inhibition of pituitary production of gonadotropins</a:t>
            </a:r>
            <a:endParaRPr lang="en-US" b="1" dirty="0" smtClean="0"/>
          </a:p>
          <a:p>
            <a:pPr algn="l" rtl="0"/>
            <a:r>
              <a:rPr lang="en-US" b="1" dirty="0"/>
              <a:t>R</a:t>
            </a:r>
            <a:r>
              <a:rPr lang="en-US" b="1" dirty="0" smtClean="0"/>
              <a:t>educe </a:t>
            </a:r>
            <a:r>
              <a:rPr lang="en-US" b="1" dirty="0"/>
              <a:t>risks of ovarian cysts, ovarian and endometrial cancer, benign breast disease, and pelvic inflammatory disease as well as a lower incidence of ectopic </a:t>
            </a:r>
            <a:r>
              <a:rPr lang="en-US" b="1" dirty="0" smtClean="0"/>
              <a:t>pregnancy</a:t>
            </a:r>
            <a:r>
              <a:rPr lang="en-US" b="1" dirty="0"/>
              <a:t>, iron deficiency anemia, and rheumatoid arthritis</a:t>
            </a:r>
            <a:r>
              <a:rPr lang="en-US" b="1" dirty="0" smtClean="0"/>
              <a:t>. </a:t>
            </a:r>
            <a:endParaRPr lang="ar-IQ"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124744"/>
          </a:xfrm>
        </p:spPr>
        <p:txBody>
          <a:bodyPr>
            <a:normAutofit/>
          </a:bodyPr>
          <a:lstStyle/>
          <a:p>
            <a:r>
              <a:rPr lang="en-US" sz="4900" b="1" dirty="0" smtClean="0">
                <a:solidFill>
                  <a:srgbClr val="FF0000"/>
                </a:solidFill>
              </a:rPr>
              <a:t>Adverse effects </a:t>
            </a:r>
            <a:endParaRPr lang="ar-IQ" sz="4000" b="1" dirty="0"/>
          </a:p>
        </p:txBody>
      </p:sp>
      <p:sp>
        <p:nvSpPr>
          <p:cNvPr id="3" name="عنصر نائب للمحتوى 2"/>
          <p:cNvSpPr>
            <a:spLocks noGrp="1"/>
          </p:cNvSpPr>
          <p:nvPr>
            <p:ph idx="1"/>
          </p:nvPr>
        </p:nvSpPr>
        <p:spPr>
          <a:xfrm>
            <a:off x="0" y="1124744"/>
            <a:ext cx="9144000" cy="5733256"/>
          </a:xfrm>
        </p:spPr>
        <p:txBody>
          <a:bodyPr>
            <a:normAutofit/>
          </a:bodyPr>
          <a:lstStyle/>
          <a:p>
            <a:pPr algn="l" rtl="0">
              <a:buNone/>
            </a:pPr>
            <a:r>
              <a:rPr lang="en-US" sz="3600" b="1" dirty="0"/>
              <a:t>Are mainly due to estrogen component</a:t>
            </a:r>
            <a:endParaRPr lang="en-US" sz="3600" b="1" dirty="0" smtClean="0">
              <a:solidFill>
                <a:srgbClr val="FF0000"/>
              </a:solidFill>
            </a:endParaRPr>
          </a:p>
          <a:p>
            <a:pPr algn="l" rtl="0">
              <a:buNone/>
            </a:pPr>
            <a:r>
              <a:rPr lang="en-US" sz="3600" b="1" dirty="0" smtClean="0">
                <a:solidFill>
                  <a:srgbClr val="FF0000"/>
                </a:solidFill>
              </a:rPr>
              <a:t>Cardiovascular  &amp; metabolic SE</a:t>
            </a:r>
          </a:p>
          <a:p>
            <a:pPr algn="l" rtl="0">
              <a:buNone/>
            </a:pPr>
            <a:r>
              <a:rPr lang="en-US" sz="3600" b="1" dirty="0" smtClean="0"/>
              <a:t>Thromboembolism is a major problem, fluid retention, hypertension, increased incidence of myocardial infarction, cerebral and coronary thrombosis. </a:t>
            </a:r>
          </a:p>
          <a:p>
            <a:pPr algn="l" rtl="0">
              <a:buNone/>
            </a:pPr>
            <a:r>
              <a:rPr lang="en-US" sz="3600" b="1" dirty="0" smtClean="0"/>
              <a:t>Abnormal glucose tolerance (insulin resistance), weight gain </a:t>
            </a:r>
          </a:p>
          <a:p>
            <a:pPr algn="l" rtl="0">
              <a:buNone/>
            </a:pPr>
            <a:endParaRPr lang="en-US" sz="3600" dirty="0" smtClean="0"/>
          </a:p>
          <a:p>
            <a:pPr algn="l" rtl="0">
              <a:buNone/>
            </a:pPr>
            <a:endParaRPr lang="ar-IQ"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0"/>
            <a:ext cx="8892480" cy="1340768"/>
          </a:xfrm>
        </p:spPr>
        <p:txBody>
          <a:bodyPr>
            <a:normAutofit/>
          </a:bodyPr>
          <a:lstStyle/>
          <a:p>
            <a:pPr algn="l" rtl="0"/>
            <a:r>
              <a:rPr lang="en-US" b="1" dirty="0" smtClean="0">
                <a:solidFill>
                  <a:srgbClr val="FF0000"/>
                </a:solidFill>
              </a:rPr>
              <a:t>Absolute contraindications</a:t>
            </a:r>
            <a:endParaRPr lang="ar-IQ" dirty="0">
              <a:solidFill>
                <a:srgbClr val="FF0000"/>
              </a:solidFill>
            </a:endParaRPr>
          </a:p>
        </p:txBody>
      </p:sp>
      <p:sp>
        <p:nvSpPr>
          <p:cNvPr id="3" name="عنصر نائب للمحتوى 2"/>
          <p:cNvSpPr>
            <a:spLocks noGrp="1"/>
          </p:cNvSpPr>
          <p:nvPr>
            <p:ph idx="1"/>
          </p:nvPr>
        </p:nvSpPr>
        <p:spPr>
          <a:xfrm>
            <a:off x="323528" y="1268760"/>
            <a:ext cx="8640960" cy="5589240"/>
          </a:xfrm>
        </p:spPr>
        <p:txBody>
          <a:bodyPr>
            <a:noAutofit/>
          </a:bodyPr>
          <a:lstStyle/>
          <a:p>
            <a:pPr algn="l" rtl="0">
              <a:buNone/>
            </a:pPr>
            <a:r>
              <a:rPr lang="en-US" sz="3600" b="1" dirty="0" smtClean="0"/>
              <a:t>1. History of </a:t>
            </a:r>
            <a:r>
              <a:rPr lang="en-US" sz="3600" b="1" dirty="0" err="1" smtClean="0"/>
              <a:t>thromboembolic</a:t>
            </a:r>
            <a:r>
              <a:rPr lang="en-US" sz="3600" b="1" dirty="0" smtClean="0"/>
              <a:t> disease </a:t>
            </a:r>
          </a:p>
          <a:p>
            <a:pPr algn="l" rtl="0">
              <a:buNone/>
            </a:pPr>
            <a:r>
              <a:rPr lang="en-US" sz="3600" b="1" dirty="0" smtClean="0"/>
              <a:t>2. Infective hepatitis or </a:t>
            </a:r>
            <a:r>
              <a:rPr lang="en-US" sz="3600" b="1" dirty="0" err="1" smtClean="0"/>
              <a:t>hepatoma</a:t>
            </a:r>
            <a:endParaRPr lang="en-US" sz="3600" b="1" dirty="0" smtClean="0"/>
          </a:p>
          <a:p>
            <a:pPr algn="l" rtl="0">
              <a:buNone/>
            </a:pPr>
            <a:r>
              <a:rPr lang="en-US" sz="3600" b="1" dirty="0" smtClean="0"/>
              <a:t>3. carcinoma of breast or genital tract </a:t>
            </a:r>
          </a:p>
          <a:p>
            <a:pPr algn="l" rtl="0">
              <a:buNone/>
            </a:pPr>
            <a:r>
              <a:rPr lang="en-US" sz="3600" b="1" dirty="0" smtClean="0"/>
              <a:t>4. Undiagnosed vaginal bleeding </a:t>
            </a:r>
          </a:p>
          <a:p>
            <a:pPr algn="l" rtl="0">
              <a:buNone/>
            </a:pPr>
            <a:r>
              <a:rPr lang="en-US" sz="3600" b="1" dirty="0" smtClean="0"/>
              <a:t>5. Migraine: </a:t>
            </a:r>
            <a:r>
              <a:rPr lang="en-US" sz="4000" dirty="0"/>
              <a:t>Estrogen-containing hormonal contraceptives increase the risk of episodes of migraine </a:t>
            </a:r>
            <a:r>
              <a:rPr lang="en-US" sz="4000" dirty="0" smtClean="0"/>
              <a:t>headache.</a:t>
            </a:r>
            <a:endParaRPr lang="ar-IQ" sz="4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Missed pill</a:t>
            </a:r>
            <a:endParaRPr lang="ar-IQ" dirty="0">
              <a:solidFill>
                <a:srgbClr val="FF0000"/>
              </a:solidFill>
            </a:endParaRPr>
          </a:p>
        </p:txBody>
      </p:sp>
      <p:sp>
        <p:nvSpPr>
          <p:cNvPr id="3" name="عنصر نائب للمحتوى 2"/>
          <p:cNvSpPr>
            <a:spLocks noGrp="1"/>
          </p:cNvSpPr>
          <p:nvPr>
            <p:ph idx="1"/>
          </p:nvPr>
        </p:nvSpPr>
        <p:spPr>
          <a:xfrm>
            <a:off x="0" y="1340768"/>
            <a:ext cx="9144000" cy="5517232"/>
          </a:xfrm>
        </p:spPr>
        <p:txBody>
          <a:bodyPr>
            <a:normAutofit/>
          </a:bodyPr>
          <a:lstStyle/>
          <a:p>
            <a:pPr algn="l" rtl="0">
              <a:buNone/>
            </a:pPr>
            <a:r>
              <a:rPr lang="en-US" sz="3600" b="1" dirty="0" smtClean="0"/>
              <a:t>1. If an omitted dose is remembered within 12h, it should be taken at once and the next dose at the usual time </a:t>
            </a:r>
          </a:p>
          <a:p>
            <a:pPr algn="l" rtl="0">
              <a:buNone/>
            </a:pPr>
            <a:r>
              <a:rPr lang="en-US" sz="3600" b="1" dirty="0" smtClean="0"/>
              <a:t>2. If more than 12h have elapsed, it should be taken at once with the next dose at the usual time but additional barrier method of contraception should be used for 7 days</a:t>
            </a:r>
            <a:endParaRPr lang="ar-IQ"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52736"/>
          </a:xfrm>
        </p:spPr>
        <p:txBody>
          <a:bodyPr>
            <a:normAutofit fontScale="90000"/>
          </a:bodyPr>
          <a:lstStyle/>
          <a:p>
            <a:r>
              <a:rPr lang="ar-IQ" b="1" dirty="0" smtClean="0"/>
              <a:t>          </a:t>
            </a:r>
            <a:r>
              <a:rPr lang="en-US" b="1" dirty="0" smtClean="0">
                <a:solidFill>
                  <a:srgbClr val="FF0000"/>
                </a:solidFill>
              </a:rPr>
              <a:t>Progestogen Only </a:t>
            </a:r>
            <a:r>
              <a:rPr lang="en-US" b="1" dirty="0">
                <a:solidFill>
                  <a:srgbClr val="FF0000"/>
                </a:solidFill>
              </a:rPr>
              <a:t>C</a:t>
            </a:r>
            <a:r>
              <a:rPr lang="en-US" b="1" dirty="0" smtClean="0">
                <a:solidFill>
                  <a:srgbClr val="FF0000"/>
                </a:solidFill>
              </a:rPr>
              <a:t>ontraception (</a:t>
            </a:r>
            <a:r>
              <a:rPr lang="en-US" b="1" dirty="0" err="1" smtClean="0">
                <a:solidFill>
                  <a:srgbClr val="FF0000"/>
                </a:solidFill>
              </a:rPr>
              <a:t>Minipill</a:t>
            </a:r>
            <a:r>
              <a:rPr lang="en-US" b="1" dirty="0" smtClean="0">
                <a:solidFill>
                  <a:srgbClr val="FF0000"/>
                </a:solidFill>
              </a:rPr>
              <a:t>) </a:t>
            </a:r>
            <a:endParaRPr lang="ar-IQ" b="1" dirty="0">
              <a:solidFill>
                <a:srgbClr val="FF0000"/>
              </a:solidFill>
            </a:endParaRPr>
          </a:p>
        </p:txBody>
      </p:sp>
      <p:sp>
        <p:nvSpPr>
          <p:cNvPr id="3" name="عنصر نائب للمحتوى 2"/>
          <p:cNvSpPr>
            <a:spLocks noGrp="1"/>
          </p:cNvSpPr>
          <p:nvPr>
            <p:ph idx="1"/>
          </p:nvPr>
        </p:nvSpPr>
        <p:spPr>
          <a:xfrm>
            <a:off x="0" y="1052736"/>
            <a:ext cx="9324528" cy="5805264"/>
          </a:xfrm>
        </p:spPr>
        <p:txBody>
          <a:bodyPr>
            <a:noAutofit/>
          </a:bodyPr>
          <a:lstStyle/>
          <a:p>
            <a:pPr algn="l" rtl="0">
              <a:buNone/>
            </a:pPr>
            <a:r>
              <a:rPr lang="en-US" sz="3500" b="1" dirty="0" smtClean="0"/>
              <a:t>It is indicated :</a:t>
            </a:r>
          </a:p>
          <a:p>
            <a:pPr algn="l" rtl="0">
              <a:buNone/>
            </a:pPr>
            <a:r>
              <a:rPr lang="en-US" b="1" dirty="0" smtClean="0"/>
              <a:t>1. when estrogen is contraindicated (e.g. HT, DM </a:t>
            </a:r>
            <a:r>
              <a:rPr lang="en-US" b="1" dirty="0" err="1" smtClean="0"/>
              <a:t>thromboembolism</a:t>
            </a:r>
            <a:r>
              <a:rPr lang="en-US" b="1" dirty="0" smtClean="0"/>
              <a:t>, migraine, major surg.) </a:t>
            </a:r>
          </a:p>
          <a:p>
            <a:pPr algn="l" rtl="0">
              <a:buNone/>
            </a:pPr>
            <a:r>
              <a:rPr lang="en-US" b="1" dirty="0" smtClean="0"/>
              <a:t>2. Lactating women (</a:t>
            </a:r>
            <a:r>
              <a:rPr lang="en-US" b="1" dirty="0" err="1" smtClean="0"/>
              <a:t>Depo-provera</a:t>
            </a:r>
            <a:r>
              <a:rPr lang="en-US" b="1" dirty="0" smtClean="0"/>
              <a:t> is excreted in milk, wait 6 wk. for infants enzyme maturation)</a:t>
            </a:r>
            <a:endParaRPr lang="ar-IQ" b="1" dirty="0" smtClean="0"/>
          </a:p>
          <a:p>
            <a:pPr algn="l" rtl="0">
              <a:buNone/>
            </a:pPr>
            <a:r>
              <a:rPr lang="en-US" b="1" dirty="0" smtClean="0">
                <a:solidFill>
                  <a:srgbClr val="FF0000"/>
                </a:solidFill>
              </a:rPr>
              <a:t>Mechanism of action: </a:t>
            </a:r>
            <a:r>
              <a:rPr lang="en-US" b="1" dirty="0" smtClean="0"/>
              <a:t>Render cervical mucus less permeable to sperms &amp; induce premature endometrial secretary changes so implantation does not occur. </a:t>
            </a:r>
            <a:r>
              <a:rPr lang="en-US" b="1" dirty="0"/>
              <a:t>Desogestrel inhibits ovulation as effective as combined </a:t>
            </a:r>
            <a:r>
              <a:rPr lang="en-US" b="1" dirty="0" smtClean="0"/>
              <a:t>pills </a:t>
            </a:r>
          </a:p>
          <a:p>
            <a:pPr algn="l" rtl="0">
              <a:buNone/>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836712"/>
          </a:xfrm>
        </p:spPr>
        <p:txBody>
          <a:bodyPr>
            <a:normAutofit/>
          </a:bodyPr>
          <a:lstStyle/>
          <a:p>
            <a:pPr algn="l" rtl="0"/>
            <a:r>
              <a:rPr lang="en-US" b="1" dirty="0">
                <a:solidFill>
                  <a:srgbClr val="FF0000"/>
                </a:solidFill>
              </a:rPr>
              <a:t>Postcoital (emergency) </a:t>
            </a:r>
            <a:r>
              <a:rPr lang="en-US" b="1" dirty="0" smtClean="0">
                <a:solidFill>
                  <a:srgbClr val="FF0000"/>
                </a:solidFill>
              </a:rPr>
              <a:t>contraception</a:t>
            </a:r>
            <a:endParaRPr lang="ar-IQ" b="1" dirty="0"/>
          </a:p>
        </p:txBody>
      </p:sp>
      <p:sp>
        <p:nvSpPr>
          <p:cNvPr id="3" name="عنصر نائب للمحتوى 2"/>
          <p:cNvSpPr>
            <a:spLocks noGrp="1"/>
          </p:cNvSpPr>
          <p:nvPr>
            <p:ph idx="1"/>
          </p:nvPr>
        </p:nvSpPr>
        <p:spPr>
          <a:xfrm>
            <a:off x="179512" y="836712"/>
            <a:ext cx="8964488" cy="5877272"/>
          </a:xfrm>
        </p:spPr>
        <p:txBody>
          <a:bodyPr>
            <a:noAutofit/>
          </a:bodyPr>
          <a:lstStyle/>
          <a:p>
            <a:pPr algn="l" rtl="0">
              <a:buNone/>
            </a:pPr>
            <a:r>
              <a:rPr lang="en-US" sz="3000" b="1" dirty="0" smtClean="0"/>
              <a:t>Risk of pre-unprotected pregnancy after a single intercourse is 3%. This risk increase to 30% in the days around ovulation.</a:t>
            </a:r>
          </a:p>
          <a:p>
            <a:pPr algn="l" rtl="0">
              <a:buNone/>
            </a:pPr>
            <a:r>
              <a:rPr lang="en-US" sz="3000" b="1" dirty="0" err="1" smtClean="0"/>
              <a:t>Progestogin</a:t>
            </a:r>
            <a:r>
              <a:rPr lang="en-US" sz="3000" b="1" dirty="0" smtClean="0"/>
              <a:t>-only treatment is preferred. Levonorgestrel 1500 micrograms is taken within 72 hrs of unprotected sexual intercourse or high dose of combined </a:t>
            </a:r>
            <a:r>
              <a:rPr lang="en-US" sz="3000" b="1" dirty="0" err="1" smtClean="0"/>
              <a:t>ethinylestradiol</a:t>
            </a:r>
            <a:r>
              <a:rPr lang="en-US" sz="3000" b="1" dirty="0" smtClean="0"/>
              <a:t> plus </a:t>
            </a:r>
            <a:r>
              <a:rPr lang="en-US" sz="3000" b="1" dirty="0" err="1" smtClean="0"/>
              <a:t>levonorgestril</a:t>
            </a:r>
            <a:r>
              <a:rPr lang="en-US" sz="3000" b="1" dirty="0" smtClean="0"/>
              <a:t> (less tolerated) </a:t>
            </a:r>
          </a:p>
          <a:p>
            <a:pPr algn="l" rtl="0">
              <a:buNone/>
            </a:pPr>
            <a:r>
              <a:rPr lang="en-US" sz="3000" b="1" dirty="0"/>
              <a:t>The mechanisms of </a:t>
            </a:r>
            <a:r>
              <a:rPr lang="en-US" sz="3000" b="1" dirty="0" smtClean="0"/>
              <a:t>action are </a:t>
            </a:r>
            <a:r>
              <a:rPr lang="en-US" sz="3000" b="1" dirty="0"/>
              <a:t>not well understood. When administered before the LH </a:t>
            </a:r>
            <a:r>
              <a:rPr lang="en-US" sz="3000" b="1" dirty="0" smtClean="0"/>
              <a:t>surge</a:t>
            </a:r>
            <a:r>
              <a:rPr lang="en-US" sz="3000" b="1" dirty="0"/>
              <a:t>, they inhibit ovulation. They also affect cervical mucus, </a:t>
            </a:r>
            <a:r>
              <a:rPr lang="en-US" sz="3000" b="1" dirty="0" smtClean="0"/>
              <a:t>tubal </a:t>
            </a:r>
            <a:r>
              <a:rPr lang="en-US" sz="3000" b="1" dirty="0"/>
              <a:t>function, and the endometrial lining</a:t>
            </a:r>
            <a:r>
              <a:rPr lang="en-US" sz="3000"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268760"/>
          </a:xfrm>
        </p:spPr>
        <p:txBody>
          <a:bodyPr>
            <a:normAutofit fontScale="90000"/>
          </a:bodyPr>
          <a:lstStyle/>
          <a:p>
            <a:r>
              <a:rPr lang="en-US" b="1" dirty="0" smtClean="0">
                <a:solidFill>
                  <a:srgbClr val="FF0000"/>
                </a:solidFill>
              </a:rPr>
              <a:t>Anti-estrogens and estrogen modulators </a:t>
            </a:r>
            <a:endParaRPr lang="ar-IQ" dirty="0">
              <a:solidFill>
                <a:srgbClr val="FF0000"/>
              </a:solidFill>
            </a:endParaRPr>
          </a:p>
        </p:txBody>
      </p:sp>
      <p:sp>
        <p:nvSpPr>
          <p:cNvPr id="3" name="عنصر نائب للمحتوى 2"/>
          <p:cNvSpPr>
            <a:spLocks noGrp="1"/>
          </p:cNvSpPr>
          <p:nvPr>
            <p:ph idx="1"/>
          </p:nvPr>
        </p:nvSpPr>
        <p:spPr>
          <a:xfrm>
            <a:off x="0" y="1124744"/>
            <a:ext cx="9144000" cy="5001419"/>
          </a:xfrm>
        </p:spPr>
        <p:txBody>
          <a:bodyPr>
            <a:normAutofit/>
          </a:bodyPr>
          <a:lstStyle/>
          <a:p>
            <a:pPr algn="l" rtl="0">
              <a:buNone/>
            </a:pPr>
            <a:r>
              <a:rPr lang="en-US" sz="4000" b="1" dirty="0" smtClean="0"/>
              <a:t>They act on estrogen receptor but have different effects as agonists or antagonists according to tissue type </a:t>
            </a:r>
          </a:p>
          <a:p>
            <a:pPr algn="l" rtl="0">
              <a:buNone/>
            </a:pPr>
            <a:r>
              <a:rPr lang="en-US" sz="4000" b="1" dirty="0" smtClean="0"/>
              <a:t>This includes: </a:t>
            </a:r>
            <a:r>
              <a:rPr lang="en-US" sz="4000" b="1" dirty="0" err="1" smtClean="0"/>
              <a:t>clomifine</a:t>
            </a:r>
            <a:r>
              <a:rPr lang="en-US" sz="4000" b="1" dirty="0" smtClean="0"/>
              <a:t>, </a:t>
            </a:r>
            <a:r>
              <a:rPr lang="en-US" sz="4000" b="1" dirty="0" err="1" smtClean="0"/>
              <a:t>tamoxifen</a:t>
            </a:r>
            <a:r>
              <a:rPr lang="en-US" sz="4000" b="1" dirty="0" smtClean="0"/>
              <a:t>, </a:t>
            </a:r>
            <a:r>
              <a:rPr lang="en-US" sz="4000" b="1" dirty="0" err="1" smtClean="0"/>
              <a:t>raloxifene</a:t>
            </a:r>
            <a:endParaRPr lang="ar-IQ"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US" b="1" dirty="0">
                <a:solidFill>
                  <a:srgbClr val="FF0000"/>
                </a:solidFill>
              </a:rPr>
              <a:t>OVARIAN HORMONES</a:t>
            </a:r>
          </a:p>
        </p:txBody>
      </p:sp>
      <p:sp>
        <p:nvSpPr>
          <p:cNvPr id="3" name="Content Placeholder 2"/>
          <p:cNvSpPr>
            <a:spLocks noGrp="1"/>
          </p:cNvSpPr>
          <p:nvPr>
            <p:ph idx="1"/>
          </p:nvPr>
        </p:nvSpPr>
        <p:spPr>
          <a:xfrm>
            <a:off x="179512" y="1052736"/>
            <a:ext cx="8784976" cy="5616624"/>
          </a:xfrm>
        </p:spPr>
        <p:txBody>
          <a:bodyPr>
            <a:normAutofit lnSpcReduction="10000"/>
          </a:bodyPr>
          <a:lstStyle/>
          <a:p>
            <a:pPr algn="l" rtl="0"/>
            <a:r>
              <a:rPr lang="en-US" b="1" dirty="0"/>
              <a:t>The ovary is the primary source of gonadal hormones in women during the childbearing years (</a:t>
            </a:r>
            <a:r>
              <a:rPr lang="en-US" b="1" dirty="0" err="1"/>
              <a:t>ie</a:t>
            </a:r>
            <a:r>
              <a:rPr lang="en-US" b="1" dirty="0"/>
              <a:t>, between puberty and menopause</a:t>
            </a:r>
            <a:r>
              <a:rPr lang="en-US" b="1" dirty="0" smtClean="0"/>
              <a:t>).</a:t>
            </a:r>
          </a:p>
          <a:p>
            <a:pPr algn="l" rtl="0"/>
            <a:r>
              <a:rPr lang="en-US" b="1" dirty="0">
                <a:solidFill>
                  <a:srgbClr val="FF0000"/>
                </a:solidFill>
              </a:rPr>
              <a:t>Mechanism of </a:t>
            </a:r>
            <a:r>
              <a:rPr lang="en-US" b="1" dirty="0" smtClean="0">
                <a:solidFill>
                  <a:srgbClr val="FF0000"/>
                </a:solidFill>
              </a:rPr>
              <a:t>action </a:t>
            </a:r>
            <a:r>
              <a:rPr lang="en-US" b="1" dirty="0" smtClean="0"/>
              <a:t>of </a:t>
            </a:r>
            <a:r>
              <a:rPr lang="en-US" b="1" dirty="0"/>
              <a:t>both estrogen and progesterone involves entry into </a:t>
            </a:r>
            <a:r>
              <a:rPr lang="en-US" b="1" dirty="0" smtClean="0"/>
              <a:t>cells</a:t>
            </a:r>
            <a:r>
              <a:rPr lang="en-US" b="1" dirty="0"/>
              <a:t> </a:t>
            </a:r>
            <a:r>
              <a:rPr lang="en-US" b="1" dirty="0" smtClean="0"/>
              <a:t>&amp; </a:t>
            </a:r>
            <a:r>
              <a:rPr lang="en-US" b="1" dirty="0"/>
              <a:t>bind to specific nuclear </a:t>
            </a:r>
            <a:r>
              <a:rPr lang="en-US" b="1" dirty="0" smtClean="0"/>
              <a:t>receptors </a:t>
            </a:r>
            <a:r>
              <a:rPr lang="en-US" b="1" dirty="0"/>
              <a:t>to initiate RNA synthesis. This results in specific proteins synthesis which mediate the effects of the </a:t>
            </a:r>
            <a:r>
              <a:rPr lang="en-US" b="1" dirty="0" smtClean="0"/>
              <a:t>hormone </a:t>
            </a:r>
          </a:p>
          <a:p>
            <a:pPr algn="l" rtl="0"/>
            <a:r>
              <a:rPr lang="en-US" b="1" dirty="0" smtClean="0"/>
              <a:t>Drugs </a:t>
            </a:r>
            <a:r>
              <a:rPr lang="en-US" b="1" dirty="0"/>
              <a:t>that occupy the receptors without such effect act as antagonists, e.g. </a:t>
            </a:r>
            <a:r>
              <a:rPr lang="en-US" b="1" dirty="0" err="1"/>
              <a:t>clomifene</a:t>
            </a:r>
            <a:r>
              <a:rPr lang="en-US" b="1" dirty="0"/>
              <a:t> </a:t>
            </a:r>
            <a:endParaRPr lang="ar-IQ" b="1" dirty="0"/>
          </a:p>
          <a:p>
            <a:pPr algn="l" rtl="0"/>
            <a:endParaRPr lang="en-US" b="1" dirty="0"/>
          </a:p>
        </p:txBody>
      </p:sp>
    </p:spTree>
    <p:extLst>
      <p:ext uri="{BB962C8B-B14F-4D97-AF65-F5344CB8AC3E}">
        <p14:creationId xmlns:p14="http://schemas.microsoft.com/office/powerpoint/2010/main" val="147309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980728"/>
          </a:xfrm>
        </p:spPr>
        <p:txBody>
          <a:bodyPr>
            <a:normAutofit/>
          </a:bodyPr>
          <a:lstStyle/>
          <a:p>
            <a:r>
              <a:rPr lang="en-US" b="1" dirty="0" smtClean="0">
                <a:solidFill>
                  <a:srgbClr val="FF0000"/>
                </a:solidFill>
              </a:rPr>
              <a:t>1. </a:t>
            </a:r>
            <a:r>
              <a:rPr lang="en-US" b="1" dirty="0" err="1" smtClean="0">
                <a:solidFill>
                  <a:srgbClr val="FF0000"/>
                </a:solidFill>
              </a:rPr>
              <a:t>Clomifene</a:t>
            </a:r>
            <a:r>
              <a:rPr lang="en-US" b="1" dirty="0" smtClean="0">
                <a:solidFill>
                  <a:srgbClr val="FF0000"/>
                </a:solidFill>
              </a:rPr>
              <a:t> (</a:t>
            </a:r>
            <a:r>
              <a:rPr lang="en-US" b="1" dirty="0" err="1" smtClean="0">
                <a:solidFill>
                  <a:srgbClr val="FF0000"/>
                </a:solidFill>
              </a:rPr>
              <a:t>Clomid</a:t>
            </a:r>
            <a:r>
              <a:rPr lang="en-US" b="1" dirty="0" smtClean="0">
                <a:solidFill>
                  <a:srgbClr val="FF0000"/>
                </a:solidFill>
              </a:rPr>
              <a:t>)</a:t>
            </a:r>
            <a:endParaRPr lang="ar-IQ" dirty="0">
              <a:solidFill>
                <a:srgbClr val="FF0000"/>
              </a:solidFill>
            </a:endParaRPr>
          </a:p>
        </p:txBody>
      </p:sp>
      <p:sp>
        <p:nvSpPr>
          <p:cNvPr id="3" name="عنصر نائب للمحتوى 2"/>
          <p:cNvSpPr>
            <a:spLocks noGrp="1"/>
          </p:cNvSpPr>
          <p:nvPr>
            <p:ph idx="1"/>
          </p:nvPr>
        </p:nvSpPr>
        <p:spPr>
          <a:xfrm>
            <a:off x="0" y="836712"/>
            <a:ext cx="9144000" cy="6021288"/>
          </a:xfrm>
        </p:spPr>
        <p:txBody>
          <a:bodyPr>
            <a:noAutofit/>
          </a:bodyPr>
          <a:lstStyle/>
          <a:p>
            <a:pPr algn="l" rtl="0"/>
            <a:r>
              <a:rPr lang="en-US" sz="3600" b="1" dirty="0" smtClean="0"/>
              <a:t>Weak partial estrogen agonist (antagonism), interferes with negative feedback of estrogens, leading to stimulation of ovulation </a:t>
            </a:r>
          </a:p>
          <a:p>
            <a:pPr algn="l" rtl="0"/>
            <a:r>
              <a:rPr lang="en-US" sz="3600" b="1" dirty="0" smtClean="0"/>
              <a:t>Used in infertility associated with </a:t>
            </a:r>
            <a:r>
              <a:rPr lang="en-US" sz="3600" b="1" dirty="0" err="1" smtClean="0"/>
              <a:t>anovulatory</a:t>
            </a:r>
            <a:r>
              <a:rPr lang="en-US" sz="3600" b="1" dirty="0" smtClean="0"/>
              <a:t> cycles (</a:t>
            </a:r>
            <a:r>
              <a:rPr lang="en-US" sz="3600" b="1" dirty="0" err="1" smtClean="0"/>
              <a:t>Clomid</a:t>
            </a:r>
            <a:r>
              <a:rPr lang="en-US" sz="3600" b="1" dirty="0" smtClean="0"/>
              <a:t> 50mg on day 2-6)</a:t>
            </a:r>
          </a:p>
          <a:p>
            <a:pPr algn="l" rtl="0"/>
            <a:r>
              <a:rPr lang="en-US" sz="3600" b="1" dirty="0" smtClean="0"/>
              <a:t>SE: headache, nausea, hot flushes, visual disturbances and ovarian enlargement </a:t>
            </a:r>
          </a:p>
          <a:p>
            <a:pPr algn="l" rtl="0">
              <a:buNone/>
            </a:pPr>
            <a:r>
              <a:rPr lang="en-US" sz="3600" b="1" dirty="0" smtClean="0"/>
              <a:t>Multiple ovulations &amp; multiple pregnancies. </a:t>
            </a:r>
            <a:endParaRPr lang="ar-IQ"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24744"/>
          </a:xfrm>
        </p:spPr>
        <p:txBody>
          <a:bodyPr/>
          <a:lstStyle/>
          <a:p>
            <a:r>
              <a:rPr lang="en-US" b="1" dirty="0" smtClean="0">
                <a:solidFill>
                  <a:srgbClr val="FF0000"/>
                </a:solidFill>
              </a:rPr>
              <a:t>2. </a:t>
            </a:r>
            <a:r>
              <a:rPr lang="en-US" b="1" dirty="0" err="1" smtClean="0">
                <a:solidFill>
                  <a:srgbClr val="FF0000"/>
                </a:solidFill>
              </a:rPr>
              <a:t>Tamoxifen</a:t>
            </a:r>
            <a:r>
              <a:rPr lang="en-US" b="1" dirty="0" smtClean="0">
                <a:solidFill>
                  <a:srgbClr val="FF0000"/>
                </a:solidFill>
              </a:rPr>
              <a:t> </a:t>
            </a:r>
            <a:endParaRPr lang="ar-IQ" dirty="0">
              <a:solidFill>
                <a:srgbClr val="FF0000"/>
              </a:solidFill>
            </a:endParaRPr>
          </a:p>
        </p:txBody>
      </p:sp>
      <p:sp>
        <p:nvSpPr>
          <p:cNvPr id="3" name="عنصر نائب للمحتوى 2"/>
          <p:cNvSpPr>
            <a:spLocks noGrp="1"/>
          </p:cNvSpPr>
          <p:nvPr>
            <p:ph idx="1"/>
          </p:nvPr>
        </p:nvSpPr>
        <p:spPr>
          <a:xfrm>
            <a:off x="323528" y="980728"/>
            <a:ext cx="8568952" cy="5760640"/>
          </a:xfrm>
        </p:spPr>
        <p:txBody>
          <a:bodyPr>
            <a:normAutofit/>
          </a:bodyPr>
          <a:lstStyle/>
          <a:p>
            <a:pPr algn="l" rtl="0"/>
            <a:r>
              <a:rPr lang="en-US" sz="3400" b="1" dirty="0" smtClean="0"/>
              <a:t>Competes with estrogen for binding to estrogen receptor in breast tissue, so used in palliative treatment of metastatic breast cancer, </a:t>
            </a:r>
            <a:r>
              <a:rPr lang="en-US" sz="3400" b="1" dirty="0" err="1" smtClean="0"/>
              <a:t>postmastectomy</a:t>
            </a:r>
            <a:r>
              <a:rPr lang="en-US" sz="3400" b="1" dirty="0" smtClean="0"/>
              <a:t> &amp; for prophylaxis in high risk patient (family history). </a:t>
            </a:r>
          </a:p>
          <a:p>
            <a:pPr algn="l" rtl="0"/>
            <a:r>
              <a:rPr lang="en-US" sz="3400" b="1" dirty="0" smtClean="0"/>
              <a:t>Side effects: hot flushes and nausea, menstrual irregularity and vaginal bleeding, may cause endometrial hyperplasia and malignancies due to its estrogenic activity in </a:t>
            </a:r>
            <a:r>
              <a:rPr lang="en-US" sz="3400" b="1" dirty="0" err="1" smtClean="0"/>
              <a:t>endometrium</a:t>
            </a:r>
            <a:r>
              <a:rPr lang="en-US" sz="3400" b="1" dirty="0" smtClean="0"/>
              <a:t> </a:t>
            </a:r>
            <a:endParaRPr lang="ar-IQ" sz="3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Raloxifene</a:t>
            </a:r>
            <a:endParaRPr lang="ar-IQ" b="1"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algn="l" rtl="0"/>
            <a:r>
              <a:rPr lang="en-US" sz="3600" b="1" dirty="0" smtClean="0"/>
              <a:t>In addition to </a:t>
            </a:r>
            <a:r>
              <a:rPr lang="en-US" sz="3600" b="1" dirty="0" err="1" smtClean="0"/>
              <a:t>tamoxifen</a:t>
            </a:r>
            <a:r>
              <a:rPr lang="en-US" sz="3600" b="1" dirty="0" smtClean="0"/>
              <a:t> like effect  on breast, </a:t>
            </a:r>
            <a:r>
              <a:rPr lang="en-US" sz="3600" b="1" dirty="0" err="1" smtClean="0"/>
              <a:t>raloxifene</a:t>
            </a:r>
            <a:r>
              <a:rPr lang="en-US" sz="3600" b="1" dirty="0" smtClean="0"/>
              <a:t> acts as an estrogen agonist in bone, leading  to increased bone density &amp; decreased vertebral fractures.</a:t>
            </a:r>
          </a:p>
          <a:p>
            <a:pPr algn="l" rtl="0"/>
            <a:r>
              <a:rPr lang="en-US" sz="3600" b="1" dirty="0" err="1" smtClean="0"/>
              <a:t>Raloxifene</a:t>
            </a:r>
            <a:r>
              <a:rPr lang="en-US" sz="3600" b="1" dirty="0" smtClean="0"/>
              <a:t> does not stimulate endometrial growth &amp; does not predispose to endometrial cancer.</a:t>
            </a:r>
            <a:endParaRPr lang="ar-IQ"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620688"/>
          </a:xfrm>
        </p:spPr>
        <p:txBody>
          <a:bodyPr>
            <a:normAutofit fontScale="90000"/>
          </a:bodyPr>
          <a:lstStyle/>
          <a:p>
            <a:r>
              <a:rPr lang="en-US" sz="4000" b="1" dirty="0" smtClean="0">
                <a:solidFill>
                  <a:srgbClr val="FF0000"/>
                </a:solidFill>
              </a:rPr>
              <a:t>Other </a:t>
            </a:r>
            <a:r>
              <a:rPr lang="en-US" sz="4000" b="1" dirty="0" err="1" smtClean="0">
                <a:solidFill>
                  <a:srgbClr val="FF0000"/>
                </a:solidFill>
              </a:rPr>
              <a:t>progestogin</a:t>
            </a:r>
            <a:r>
              <a:rPr lang="en-US" sz="4000" b="1" dirty="0" smtClean="0">
                <a:solidFill>
                  <a:srgbClr val="FF0000"/>
                </a:solidFill>
              </a:rPr>
              <a:t> derivatives </a:t>
            </a:r>
            <a:endParaRPr lang="ar-IQ" sz="4000" dirty="0">
              <a:solidFill>
                <a:srgbClr val="FF0000"/>
              </a:solidFill>
            </a:endParaRPr>
          </a:p>
        </p:txBody>
      </p:sp>
      <p:sp>
        <p:nvSpPr>
          <p:cNvPr id="3" name="عنصر نائب للمحتوى 2"/>
          <p:cNvSpPr>
            <a:spLocks noGrp="1"/>
          </p:cNvSpPr>
          <p:nvPr>
            <p:ph idx="1"/>
          </p:nvPr>
        </p:nvSpPr>
        <p:spPr>
          <a:xfrm>
            <a:off x="179512" y="764704"/>
            <a:ext cx="8856984" cy="5904656"/>
          </a:xfrm>
        </p:spPr>
        <p:txBody>
          <a:bodyPr>
            <a:noAutofit/>
          </a:bodyPr>
          <a:lstStyle/>
          <a:p>
            <a:pPr algn="l" rtl="0">
              <a:buNone/>
            </a:pPr>
            <a:r>
              <a:rPr lang="en-US" b="1" dirty="0" smtClean="0">
                <a:solidFill>
                  <a:srgbClr val="FF0000"/>
                </a:solidFill>
              </a:rPr>
              <a:t>Danazol (</a:t>
            </a:r>
            <a:r>
              <a:rPr lang="en-US" b="1" dirty="0" err="1" smtClean="0">
                <a:solidFill>
                  <a:srgbClr val="FF0000"/>
                </a:solidFill>
              </a:rPr>
              <a:t>Danol</a:t>
            </a:r>
            <a:r>
              <a:rPr lang="en-US" b="1" dirty="0" smtClean="0">
                <a:solidFill>
                  <a:srgbClr val="FF0000"/>
                </a:solidFill>
              </a:rPr>
              <a:t>) </a:t>
            </a:r>
          </a:p>
          <a:p>
            <a:pPr algn="l" rtl="0">
              <a:buNone/>
            </a:pPr>
            <a:r>
              <a:rPr lang="en-US" b="1" dirty="0"/>
              <a:t> is a weak partial agonist </a:t>
            </a:r>
            <a:r>
              <a:rPr lang="en-US" b="1" dirty="0" smtClean="0"/>
              <a:t>of </a:t>
            </a:r>
            <a:r>
              <a:rPr lang="en-US" b="1" dirty="0"/>
              <a:t>progestin, androgen, and glucocorticoid receptors. The drug </a:t>
            </a:r>
            <a:r>
              <a:rPr lang="en-US" b="1" dirty="0" smtClean="0"/>
              <a:t>is </a:t>
            </a:r>
            <a:r>
              <a:rPr lang="en-US" b="1" dirty="0"/>
              <a:t>used in the treatment </a:t>
            </a:r>
            <a:r>
              <a:rPr lang="en-US" b="1" dirty="0" smtClean="0"/>
              <a:t>of endometriosis </a:t>
            </a:r>
            <a:r>
              <a:rPr lang="en-US" b="1" dirty="0"/>
              <a:t>and fibrocystic </a:t>
            </a:r>
            <a:r>
              <a:rPr lang="en-US" b="1" dirty="0" smtClean="0"/>
              <a:t>disease </a:t>
            </a:r>
            <a:r>
              <a:rPr lang="en-US" b="1" dirty="0"/>
              <a:t>of the breast</a:t>
            </a:r>
            <a:r>
              <a:rPr lang="en-US" b="1" dirty="0" smtClean="0"/>
              <a:t>. </a:t>
            </a:r>
          </a:p>
          <a:p>
            <a:pPr algn="l" rtl="0">
              <a:buNone/>
            </a:pPr>
            <a:r>
              <a:rPr lang="en-US" b="1" dirty="0" smtClean="0">
                <a:solidFill>
                  <a:srgbClr val="FF0000"/>
                </a:solidFill>
              </a:rPr>
              <a:t>Mechanism of action </a:t>
            </a:r>
          </a:p>
          <a:p>
            <a:pPr algn="l" rtl="0">
              <a:buNone/>
            </a:pPr>
            <a:r>
              <a:rPr lang="en-US" b="1" dirty="0" smtClean="0"/>
              <a:t>Selective inhibitor of pituitary gonadotrophin secretion (FSH &amp; LH)→reduces ovarian function, which leads to atrophic changes in endometrium both uterine and ectopic endometriosis.</a:t>
            </a:r>
          </a:p>
          <a:p>
            <a:pPr algn="l" rtl="0">
              <a:buNone/>
            </a:pPr>
            <a:r>
              <a:rPr lang="en-US" b="1" dirty="0" smtClean="0"/>
              <a:t>In males it reduces spermatogenesis. </a:t>
            </a:r>
            <a:endParaRPr lang="ar-IQ"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24744"/>
          </a:xfrm>
        </p:spPr>
        <p:txBody>
          <a:bodyPr/>
          <a:lstStyle/>
          <a:p>
            <a:r>
              <a:rPr lang="en-US" b="1" dirty="0" smtClean="0">
                <a:solidFill>
                  <a:srgbClr val="FF0000"/>
                </a:solidFill>
              </a:rPr>
              <a:t>Uses of </a:t>
            </a:r>
            <a:r>
              <a:rPr lang="en-US" b="1" dirty="0" err="1">
                <a:solidFill>
                  <a:srgbClr val="FF0000"/>
                </a:solidFill>
              </a:rPr>
              <a:t>D</a:t>
            </a:r>
            <a:r>
              <a:rPr lang="en-US" b="1" dirty="0" err="1" smtClean="0">
                <a:solidFill>
                  <a:srgbClr val="FF0000"/>
                </a:solidFill>
              </a:rPr>
              <a:t>anazol</a:t>
            </a:r>
            <a:endParaRPr lang="ar-IQ" dirty="0">
              <a:solidFill>
                <a:srgbClr val="FF0000"/>
              </a:solidFill>
            </a:endParaRPr>
          </a:p>
        </p:txBody>
      </p:sp>
      <p:sp>
        <p:nvSpPr>
          <p:cNvPr id="3" name="عنصر نائب للمحتوى 2"/>
          <p:cNvSpPr>
            <a:spLocks noGrp="1"/>
          </p:cNvSpPr>
          <p:nvPr>
            <p:ph idx="1"/>
          </p:nvPr>
        </p:nvSpPr>
        <p:spPr>
          <a:xfrm>
            <a:off x="0" y="1196752"/>
            <a:ext cx="9144000" cy="5661248"/>
          </a:xfrm>
        </p:spPr>
        <p:txBody>
          <a:bodyPr>
            <a:normAutofit/>
          </a:bodyPr>
          <a:lstStyle/>
          <a:p>
            <a:pPr algn="l" rtl="0">
              <a:buNone/>
            </a:pPr>
            <a:r>
              <a:rPr lang="en-US" sz="3600" b="1" dirty="0" smtClean="0"/>
              <a:t>1. Endometriosis </a:t>
            </a:r>
          </a:p>
          <a:p>
            <a:pPr algn="l" rtl="0">
              <a:buNone/>
            </a:pPr>
            <a:r>
              <a:rPr lang="en-US" sz="3600" b="1" dirty="0" smtClean="0"/>
              <a:t>2. Fibrocystic breast disease </a:t>
            </a:r>
          </a:p>
          <a:p>
            <a:pPr algn="l" rtl="0">
              <a:buNone/>
            </a:pPr>
            <a:r>
              <a:rPr lang="en-US" sz="3600" b="1" dirty="0" smtClean="0"/>
              <a:t>3. </a:t>
            </a:r>
            <a:r>
              <a:rPr lang="en-US" sz="3600" b="1" dirty="0" err="1" smtClean="0"/>
              <a:t>Gynecomastia</a:t>
            </a:r>
            <a:r>
              <a:rPr lang="en-US" sz="3600" b="1" dirty="0" smtClean="0"/>
              <a:t> </a:t>
            </a:r>
          </a:p>
          <a:p>
            <a:pPr algn="l" rtl="0">
              <a:buNone/>
            </a:pPr>
            <a:r>
              <a:rPr lang="en-US" sz="3600" b="1" dirty="0" smtClean="0"/>
              <a:t>4. Precocious puberty </a:t>
            </a:r>
          </a:p>
          <a:p>
            <a:pPr algn="l" rtl="0">
              <a:buNone/>
            </a:pPr>
            <a:r>
              <a:rPr lang="en-US" sz="3600" b="1" dirty="0" smtClean="0"/>
              <a:t>5. Menorrhagia </a:t>
            </a:r>
          </a:p>
          <a:p>
            <a:pPr algn="l" rtl="0">
              <a:buNone/>
            </a:pPr>
            <a:r>
              <a:rPr lang="en-US" sz="3600" b="1" dirty="0" smtClean="0">
                <a:solidFill>
                  <a:srgbClr val="FF0000"/>
                </a:solidFill>
              </a:rPr>
              <a:t>Side effects </a:t>
            </a:r>
          </a:p>
          <a:p>
            <a:pPr algn="l" rtl="0">
              <a:buNone/>
            </a:pPr>
            <a:r>
              <a:rPr lang="en-US" sz="3600" b="1" dirty="0" err="1" smtClean="0"/>
              <a:t>Virilization</a:t>
            </a:r>
            <a:r>
              <a:rPr lang="en-US" sz="3600" b="1" dirty="0" smtClean="0"/>
              <a:t>, acne, </a:t>
            </a:r>
            <a:r>
              <a:rPr lang="en-US" sz="3600" b="1" dirty="0" err="1" smtClean="0"/>
              <a:t>hirsutism</a:t>
            </a:r>
            <a:r>
              <a:rPr lang="en-US" sz="3600" b="1" dirty="0" smtClean="0"/>
              <a:t> </a:t>
            </a:r>
            <a:endParaRPr lang="ar-IQ"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US" b="1" dirty="0">
                <a:solidFill>
                  <a:srgbClr val="FF0000"/>
                </a:solidFill>
              </a:rPr>
              <a:t>Antiprogestins</a:t>
            </a:r>
          </a:p>
        </p:txBody>
      </p:sp>
      <p:sp>
        <p:nvSpPr>
          <p:cNvPr id="3" name="Content Placeholder 2"/>
          <p:cNvSpPr>
            <a:spLocks noGrp="1"/>
          </p:cNvSpPr>
          <p:nvPr>
            <p:ph idx="1"/>
          </p:nvPr>
        </p:nvSpPr>
        <p:spPr>
          <a:xfrm>
            <a:off x="212506" y="908720"/>
            <a:ext cx="8751982" cy="5760640"/>
          </a:xfrm>
        </p:spPr>
        <p:txBody>
          <a:bodyPr>
            <a:normAutofit/>
          </a:bodyPr>
          <a:lstStyle/>
          <a:p>
            <a:pPr algn="l" rtl="0"/>
            <a:r>
              <a:rPr lang="en-US" sz="3600" b="1" dirty="0" smtClean="0"/>
              <a:t>Mifepristone is </a:t>
            </a:r>
            <a:r>
              <a:rPr lang="en-US" sz="3600" b="1" dirty="0"/>
              <a:t>an orally active </a:t>
            </a:r>
            <a:r>
              <a:rPr lang="en-US" sz="3600" b="1" dirty="0" smtClean="0"/>
              <a:t>antagonist </a:t>
            </a:r>
            <a:r>
              <a:rPr lang="en-US" sz="3600" b="1" dirty="0"/>
              <a:t>of </a:t>
            </a:r>
            <a:r>
              <a:rPr lang="en-US" sz="3600" b="1" dirty="0" smtClean="0"/>
              <a:t>progesterone. </a:t>
            </a:r>
            <a:r>
              <a:rPr lang="en-US" sz="3600" b="1" dirty="0"/>
              <a:t>Its major use is as an abortifacient in early pregnancy (up to 49 days after the last menstrual period). </a:t>
            </a:r>
            <a:endParaRPr lang="en-US" sz="3600" b="1" dirty="0" smtClean="0"/>
          </a:p>
          <a:p>
            <a:pPr algn="l" rtl="0"/>
            <a:r>
              <a:rPr lang="en-US" sz="3600" b="1" dirty="0" smtClean="0"/>
              <a:t>The </a:t>
            </a:r>
            <a:r>
              <a:rPr lang="en-US" sz="3600" b="1" dirty="0"/>
              <a:t>combination of mifepristone and the prostaglandin E analog misoprostol </a:t>
            </a:r>
            <a:r>
              <a:rPr lang="en-US" sz="3600" b="1" dirty="0" smtClean="0"/>
              <a:t>achieves </a:t>
            </a:r>
            <a:r>
              <a:rPr lang="en-US" sz="3600" b="1" dirty="0"/>
              <a:t>a complete abortion in over 95% of early pregnancies. </a:t>
            </a:r>
            <a:r>
              <a:rPr lang="en-US" sz="3600" b="1" dirty="0" smtClean="0"/>
              <a:t>The most common complication is failure to induce a complete abortion. </a:t>
            </a:r>
            <a:endParaRPr lang="en-US" sz="3600" b="1" dirty="0"/>
          </a:p>
        </p:txBody>
      </p:sp>
    </p:spTree>
    <p:extLst>
      <p:ext uri="{BB962C8B-B14F-4D97-AF65-F5344CB8AC3E}">
        <p14:creationId xmlns:p14="http://schemas.microsoft.com/office/powerpoint/2010/main" val="372982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rPr>
              <a:t>Infertility Treatment</a:t>
            </a:r>
            <a:br>
              <a:rPr lang="en-US" b="1" dirty="0" smtClean="0">
                <a:solidFill>
                  <a:srgbClr val="FF0000"/>
                </a:solidFill>
              </a:rPr>
            </a:br>
            <a:r>
              <a:rPr lang="en-US" b="1" dirty="0">
                <a:solidFill>
                  <a:srgbClr val="FF0000"/>
                </a:solidFill>
              </a:rPr>
              <a:t>(</a:t>
            </a:r>
            <a:r>
              <a:rPr lang="en-US" b="1" dirty="0" smtClean="0">
                <a:solidFill>
                  <a:srgbClr val="FF0000"/>
                </a:solidFill>
              </a:rPr>
              <a:t>women &amp; men)</a:t>
            </a:r>
            <a:r>
              <a:rPr lang="en-US" dirty="0" smtClean="0"/>
              <a:t> </a:t>
            </a:r>
            <a:endParaRPr lang="ar-IQ" dirty="0"/>
          </a:p>
        </p:txBody>
      </p:sp>
      <p:sp>
        <p:nvSpPr>
          <p:cNvPr id="3" name="عنصر نائب للمحتوى 2"/>
          <p:cNvSpPr>
            <a:spLocks noGrp="1"/>
          </p:cNvSpPr>
          <p:nvPr>
            <p:ph idx="1"/>
          </p:nvPr>
        </p:nvSpPr>
        <p:spPr>
          <a:xfrm>
            <a:off x="0" y="1711349"/>
            <a:ext cx="9144000" cy="4525963"/>
          </a:xfrm>
        </p:spPr>
        <p:txBody>
          <a:bodyPr>
            <a:normAutofit/>
          </a:bodyPr>
          <a:lstStyle/>
          <a:p>
            <a:pPr algn="l" rtl="0"/>
            <a:r>
              <a:rPr lang="en-US" sz="3600" b="1" dirty="0" smtClean="0"/>
              <a:t>Hypothalamic hormone: </a:t>
            </a:r>
            <a:r>
              <a:rPr lang="en-US" sz="3600" b="1" dirty="0" err="1" smtClean="0"/>
              <a:t>Gonadorelin</a:t>
            </a:r>
            <a:endParaRPr lang="en-US" sz="3600" b="1" dirty="0" smtClean="0"/>
          </a:p>
          <a:p>
            <a:pPr algn="l" rtl="0"/>
            <a:r>
              <a:rPr lang="en-US" sz="3600" b="1" dirty="0" smtClean="0"/>
              <a:t>Anterior pituitary hormones: FSH, human chorionic </a:t>
            </a:r>
            <a:r>
              <a:rPr lang="en-US" sz="3600" b="1" dirty="0" err="1" smtClean="0"/>
              <a:t>gonadotrophin</a:t>
            </a:r>
            <a:r>
              <a:rPr lang="en-US" sz="3600" b="1" dirty="0" smtClean="0"/>
              <a:t> (</a:t>
            </a:r>
            <a:r>
              <a:rPr lang="en-US" sz="3600" b="1" dirty="0" err="1" smtClean="0"/>
              <a:t>hCG</a:t>
            </a:r>
            <a:r>
              <a:rPr lang="en-US" sz="3600" b="1" dirty="0" smtClean="0"/>
              <a:t>)</a:t>
            </a:r>
          </a:p>
          <a:p>
            <a:pPr algn="l" rtl="0"/>
            <a:r>
              <a:rPr lang="en-US" sz="3600" b="1" dirty="0" smtClean="0"/>
              <a:t>Anti-estrogens: </a:t>
            </a:r>
            <a:r>
              <a:rPr lang="en-US" sz="3600" b="1" dirty="0" err="1" smtClean="0"/>
              <a:t>Clomifene</a:t>
            </a:r>
            <a:endParaRPr lang="en-US" sz="3600" b="1" dirty="0" smtClean="0"/>
          </a:p>
          <a:p>
            <a:pPr algn="l" rtl="0"/>
            <a:r>
              <a:rPr lang="en-US" sz="3600" b="1" dirty="0" err="1" smtClean="0"/>
              <a:t>Cabergoline</a:t>
            </a:r>
            <a:r>
              <a:rPr lang="en-US" sz="3600" b="1" dirty="0" smtClean="0"/>
              <a:t> &amp; </a:t>
            </a:r>
            <a:r>
              <a:rPr lang="en-US" sz="3600" b="1" dirty="0" err="1" smtClean="0"/>
              <a:t>bromocriptine</a:t>
            </a:r>
            <a:r>
              <a:rPr lang="en-US" sz="3600" b="1" dirty="0" smtClean="0"/>
              <a:t> (dopamine agonist) for </a:t>
            </a:r>
            <a:r>
              <a:rPr lang="en-US" sz="3600" b="1" dirty="0" err="1" smtClean="0"/>
              <a:t>hyperprolactinemia</a:t>
            </a:r>
            <a:endParaRPr lang="ar-IQ"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340768"/>
          </a:xfrm>
        </p:spPr>
        <p:txBody>
          <a:bodyPr>
            <a:normAutofit/>
          </a:bodyPr>
          <a:lstStyle/>
          <a:p>
            <a:r>
              <a:rPr lang="en-US" b="1" dirty="0" smtClean="0">
                <a:solidFill>
                  <a:srgbClr val="FF0000"/>
                </a:solidFill>
              </a:rPr>
              <a:t>Androgens </a:t>
            </a:r>
            <a:endParaRPr lang="ar-IQ" dirty="0">
              <a:solidFill>
                <a:srgbClr val="FF0000"/>
              </a:solidFill>
            </a:endParaRPr>
          </a:p>
        </p:txBody>
      </p:sp>
      <p:sp>
        <p:nvSpPr>
          <p:cNvPr id="3" name="عنصر نائب للمحتوى 2"/>
          <p:cNvSpPr>
            <a:spLocks noGrp="1"/>
          </p:cNvSpPr>
          <p:nvPr>
            <p:ph idx="1"/>
          </p:nvPr>
        </p:nvSpPr>
        <p:spPr>
          <a:xfrm>
            <a:off x="0" y="1340768"/>
            <a:ext cx="9144000" cy="5517232"/>
          </a:xfrm>
        </p:spPr>
        <p:txBody>
          <a:bodyPr>
            <a:noAutofit/>
          </a:bodyPr>
          <a:lstStyle/>
          <a:p>
            <a:pPr algn="l" rtl="0"/>
            <a:r>
              <a:rPr lang="en-US" sz="3600" b="1" dirty="0" smtClean="0"/>
              <a:t>Group of steroids that have anabolic &amp;/or </a:t>
            </a:r>
            <a:r>
              <a:rPr lang="en-US" sz="3600" b="1" dirty="0" err="1" smtClean="0"/>
              <a:t>musculinizing</a:t>
            </a:r>
            <a:r>
              <a:rPr lang="en-US" sz="3600" b="1" dirty="0" smtClean="0"/>
              <a:t> effects in both males and females. </a:t>
            </a:r>
          </a:p>
          <a:p>
            <a:pPr algn="l" rtl="0"/>
            <a:r>
              <a:rPr lang="en-US" sz="3600" b="1" dirty="0" smtClean="0"/>
              <a:t>The most important androgen is testosterone; synthesized by </a:t>
            </a:r>
            <a:r>
              <a:rPr lang="en-US" sz="3600" b="1" dirty="0" err="1" smtClean="0"/>
              <a:t>leydig</a:t>
            </a:r>
            <a:r>
              <a:rPr lang="en-US" sz="3600" b="1" dirty="0" smtClean="0"/>
              <a:t> cells in testes. </a:t>
            </a:r>
          </a:p>
          <a:p>
            <a:pPr algn="l" rtl="0"/>
            <a:r>
              <a:rPr lang="en-US" sz="3600" b="1" dirty="0"/>
              <a:t>A</a:t>
            </a:r>
            <a:r>
              <a:rPr lang="en-US" sz="3600" b="1" dirty="0" smtClean="0"/>
              <a:t>nabolic </a:t>
            </a:r>
            <a:r>
              <a:rPr lang="en-US" sz="3600" b="1" dirty="0"/>
              <a:t>steroids (e.g. </a:t>
            </a:r>
            <a:r>
              <a:rPr lang="en-US" sz="3600" b="1" dirty="0" err="1"/>
              <a:t>nandrolone</a:t>
            </a:r>
            <a:r>
              <a:rPr lang="en-US" sz="3600" b="1" dirty="0"/>
              <a:t>)</a:t>
            </a:r>
            <a:endParaRPr lang="en-US" sz="3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Androgens are required for: </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pPr algn="l" rtl="0">
              <a:buNone/>
            </a:pPr>
            <a:r>
              <a:rPr lang="en-US" sz="3600" b="1" dirty="0"/>
              <a:t>1. Normal maturation in male </a:t>
            </a:r>
          </a:p>
          <a:p>
            <a:pPr algn="l" rtl="0">
              <a:buNone/>
            </a:pPr>
            <a:r>
              <a:rPr lang="en-US" sz="3600" b="1" dirty="0"/>
              <a:t>2. Sperm production </a:t>
            </a:r>
          </a:p>
          <a:p>
            <a:pPr algn="l" rtl="0">
              <a:buNone/>
            </a:pPr>
            <a:r>
              <a:rPr lang="en-US" sz="3600" b="1" dirty="0"/>
              <a:t>3. Increased synthesis of muscle proteins and hemoglobin </a:t>
            </a:r>
          </a:p>
          <a:p>
            <a:pPr algn="l" rtl="0">
              <a:buNone/>
            </a:pPr>
            <a:r>
              <a:rPr lang="en-US" sz="3600" b="1" dirty="0"/>
              <a:t>4. Promote bone growth &amp; hasten closure of epiphyses (short stature in precocious puberty</a:t>
            </a:r>
            <a:r>
              <a:rPr lang="en-US" sz="3600" b="1" dirty="0" smtClean="0"/>
              <a:t>)</a:t>
            </a:r>
            <a:endParaRPr lang="ar-IQ" sz="3600" b="1" dirty="0"/>
          </a:p>
        </p:txBody>
      </p:sp>
    </p:spTree>
    <p:extLst>
      <p:ext uri="{BB962C8B-B14F-4D97-AF65-F5344CB8AC3E}">
        <p14:creationId xmlns:p14="http://schemas.microsoft.com/office/powerpoint/2010/main" val="3030704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24744"/>
          </a:xfrm>
        </p:spPr>
        <p:txBody>
          <a:bodyPr/>
          <a:lstStyle/>
          <a:p>
            <a:r>
              <a:rPr lang="en-US" b="1" dirty="0" smtClean="0">
                <a:solidFill>
                  <a:srgbClr val="FF0000"/>
                </a:solidFill>
              </a:rPr>
              <a:t>Mechanism of Action </a:t>
            </a:r>
            <a:endParaRPr lang="ar-IQ" dirty="0">
              <a:solidFill>
                <a:srgbClr val="FF0000"/>
              </a:solidFill>
            </a:endParaRPr>
          </a:p>
        </p:txBody>
      </p:sp>
      <p:sp>
        <p:nvSpPr>
          <p:cNvPr id="3" name="عنصر نائب للمحتوى 2"/>
          <p:cNvSpPr>
            <a:spLocks noGrp="1"/>
          </p:cNvSpPr>
          <p:nvPr>
            <p:ph idx="1"/>
          </p:nvPr>
        </p:nvSpPr>
        <p:spPr>
          <a:xfrm>
            <a:off x="0" y="1124744"/>
            <a:ext cx="9144000" cy="5733256"/>
          </a:xfrm>
        </p:spPr>
        <p:txBody>
          <a:bodyPr>
            <a:normAutofit/>
          </a:bodyPr>
          <a:lstStyle/>
          <a:p>
            <a:pPr algn="l" rtl="0">
              <a:buNone/>
            </a:pPr>
            <a:r>
              <a:rPr lang="en-US" sz="4000" b="1" dirty="0" smtClean="0"/>
              <a:t>Testosterone binds to specific nuclear receptor in target cells. It is active in liver and muscle</a:t>
            </a:r>
          </a:p>
          <a:p>
            <a:pPr algn="l" rtl="0">
              <a:buNone/>
            </a:pPr>
            <a:r>
              <a:rPr lang="en-US" sz="4000" b="1" dirty="0" smtClean="0"/>
              <a:t>But in other tissues like prostate, seminal vesicle, </a:t>
            </a:r>
            <a:r>
              <a:rPr lang="en-US" sz="4000" b="1" dirty="0" err="1" smtClean="0"/>
              <a:t>epididymis</a:t>
            </a:r>
            <a:r>
              <a:rPr lang="en-US" sz="4000" b="1" dirty="0" smtClean="0"/>
              <a:t> and skin; it should be converted by 5α-reductase to </a:t>
            </a:r>
            <a:r>
              <a:rPr lang="en-US" sz="4000" b="1" dirty="0" err="1" smtClean="0"/>
              <a:t>dihydrotestosterone</a:t>
            </a:r>
            <a:r>
              <a:rPr lang="en-US" sz="4000" b="1" dirty="0" smtClean="0"/>
              <a:t> (DHT; the active metabolite) which binds to the receptor. </a:t>
            </a:r>
            <a:endParaRPr lang="ar-IQ"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1520" y="274638"/>
            <a:ext cx="8640960" cy="6394722"/>
          </a:xfrm>
          <a:prstGeom prst="rect">
            <a:avLst/>
          </a:prstGeom>
        </p:spPr>
      </p:pic>
    </p:spTree>
    <p:extLst>
      <p:ext uri="{BB962C8B-B14F-4D97-AF65-F5344CB8AC3E}">
        <p14:creationId xmlns:p14="http://schemas.microsoft.com/office/powerpoint/2010/main" val="1633084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Pharmacokinetics </a:t>
            </a:r>
            <a:endParaRPr lang="ar-IQ" dirty="0">
              <a:solidFill>
                <a:srgbClr val="FF0000"/>
              </a:solidFill>
            </a:endParaRPr>
          </a:p>
        </p:txBody>
      </p:sp>
      <p:sp>
        <p:nvSpPr>
          <p:cNvPr id="3" name="عنصر نائب للمحتوى 2"/>
          <p:cNvSpPr>
            <a:spLocks noGrp="1"/>
          </p:cNvSpPr>
          <p:nvPr>
            <p:ph idx="1"/>
          </p:nvPr>
        </p:nvSpPr>
        <p:spPr>
          <a:xfrm>
            <a:off x="0" y="1196752"/>
            <a:ext cx="9144000" cy="5661248"/>
          </a:xfrm>
        </p:spPr>
        <p:txBody>
          <a:bodyPr>
            <a:normAutofit/>
          </a:bodyPr>
          <a:lstStyle/>
          <a:p>
            <a:pPr algn="l" rtl="0"/>
            <a:r>
              <a:rPr lang="en-US" sz="3600" b="1" dirty="0" smtClean="0"/>
              <a:t>Testosterone is ineffective orally (because of the first pass metabolism), so administered </a:t>
            </a:r>
            <a:r>
              <a:rPr lang="en-US" sz="3600" b="1" dirty="0" err="1" smtClean="0"/>
              <a:t>i.m</a:t>
            </a:r>
            <a:r>
              <a:rPr lang="en-US" sz="3600" b="1" dirty="0" smtClean="0"/>
              <a:t>., transdermal patch, topical gel, and buccal tablets are also available. </a:t>
            </a:r>
          </a:p>
          <a:p>
            <a:pPr algn="l" rtl="0"/>
            <a:r>
              <a:rPr lang="en-US" sz="3600" b="1" dirty="0" smtClean="0"/>
              <a:t>Testosterone derivatives (</a:t>
            </a:r>
            <a:r>
              <a:rPr lang="en-US" sz="3600" b="1" dirty="0" err="1" smtClean="0"/>
              <a:t>oxandrolone</a:t>
            </a:r>
            <a:r>
              <a:rPr lang="en-US" sz="3600" b="1" dirty="0" smtClean="0"/>
              <a:t>) are given orally. </a:t>
            </a:r>
          </a:p>
          <a:p>
            <a:pPr algn="l" rtl="0"/>
            <a:r>
              <a:rPr lang="en-US" sz="3600" b="1" dirty="0" smtClean="0"/>
              <a:t>Example of anabolic steroids: </a:t>
            </a:r>
            <a:r>
              <a:rPr lang="en-US" sz="3600" b="1" dirty="0" err="1" smtClean="0"/>
              <a:t>Nandrolone</a:t>
            </a:r>
            <a:r>
              <a:rPr lang="en-US" sz="3600" b="1" dirty="0" smtClean="0"/>
              <a:t> (taken by deep </a:t>
            </a:r>
            <a:r>
              <a:rPr lang="en-US" sz="3600" b="1" dirty="0" err="1" smtClean="0"/>
              <a:t>i.m</a:t>
            </a:r>
            <a:r>
              <a:rPr lang="en-US" sz="3600" b="1" dirty="0" smtClean="0"/>
              <a:t>. injection every 3 weeks) </a:t>
            </a:r>
            <a:endParaRPr lang="ar-IQ"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980728"/>
          </a:xfrm>
        </p:spPr>
        <p:txBody>
          <a:bodyPr>
            <a:normAutofit/>
          </a:bodyPr>
          <a:lstStyle/>
          <a:p>
            <a:r>
              <a:rPr lang="en-US" b="1" dirty="0" smtClean="0">
                <a:solidFill>
                  <a:srgbClr val="FF0000"/>
                </a:solidFill>
              </a:rPr>
              <a:t>Therapeutic Uses </a:t>
            </a:r>
            <a:endParaRPr lang="ar-IQ" dirty="0">
              <a:solidFill>
                <a:srgbClr val="FF0000"/>
              </a:solidFill>
            </a:endParaRPr>
          </a:p>
        </p:txBody>
      </p:sp>
      <p:sp>
        <p:nvSpPr>
          <p:cNvPr id="3" name="عنصر نائب للمحتوى 2"/>
          <p:cNvSpPr>
            <a:spLocks noGrp="1"/>
          </p:cNvSpPr>
          <p:nvPr>
            <p:ph idx="1"/>
          </p:nvPr>
        </p:nvSpPr>
        <p:spPr>
          <a:xfrm>
            <a:off x="0" y="980728"/>
            <a:ext cx="9144000" cy="5472608"/>
          </a:xfrm>
        </p:spPr>
        <p:txBody>
          <a:bodyPr>
            <a:noAutofit/>
          </a:bodyPr>
          <a:lstStyle/>
          <a:p>
            <a:pPr algn="l" rtl="0">
              <a:buNone/>
            </a:pPr>
            <a:r>
              <a:rPr lang="en-US" b="1" dirty="0" smtClean="0"/>
              <a:t>1. Androgenic effect-for primary and secondary </a:t>
            </a:r>
            <a:r>
              <a:rPr lang="en-US" b="1" dirty="0" err="1" smtClean="0"/>
              <a:t>hypogonadism</a:t>
            </a:r>
            <a:r>
              <a:rPr lang="en-US" b="1" dirty="0" smtClean="0"/>
              <a:t> &amp; delayed puberty</a:t>
            </a:r>
          </a:p>
          <a:p>
            <a:pPr algn="l" rtl="0">
              <a:buNone/>
            </a:pPr>
            <a:r>
              <a:rPr lang="en-US" b="1" dirty="0" smtClean="0"/>
              <a:t>2. Anabolic effect: anabolic steroids (e.g. </a:t>
            </a:r>
            <a:r>
              <a:rPr lang="en-US" b="1" dirty="0" err="1" smtClean="0"/>
              <a:t>nandrolone</a:t>
            </a:r>
            <a:r>
              <a:rPr lang="en-US" b="1" dirty="0" smtClean="0"/>
              <a:t>) are used in: </a:t>
            </a:r>
          </a:p>
          <a:p>
            <a:pPr algn="l" rtl="0">
              <a:buNone/>
            </a:pPr>
            <a:r>
              <a:rPr lang="en-US" b="1" dirty="0" smtClean="0"/>
              <a:t>a. Senile osteoporosis (prevents calcium and nitrogen loss in urine) </a:t>
            </a:r>
          </a:p>
          <a:p>
            <a:pPr algn="l" rtl="0">
              <a:buNone/>
            </a:pPr>
            <a:r>
              <a:rPr lang="en-US" b="1" dirty="0" smtClean="0"/>
              <a:t>b. Chronic wasting associated with HIV infection or cancer </a:t>
            </a:r>
          </a:p>
          <a:p>
            <a:pPr algn="l" rtl="0">
              <a:buNone/>
            </a:pPr>
            <a:r>
              <a:rPr lang="en-US" b="1" dirty="0" smtClean="0"/>
              <a:t>c. Severe burns, recovery from surgery or chronic debilitating disease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964488" cy="980728"/>
          </a:xfrm>
        </p:spPr>
        <p:txBody>
          <a:bodyPr>
            <a:normAutofit/>
          </a:bodyPr>
          <a:lstStyle/>
          <a:p>
            <a:pPr algn="l"/>
            <a:r>
              <a:rPr lang="en-US" sz="4000" b="1" dirty="0" smtClean="0"/>
              <a:t>e. </a:t>
            </a:r>
            <a:r>
              <a:rPr lang="en-US" sz="3600" b="1" dirty="0" smtClean="0"/>
              <a:t>Some patients with </a:t>
            </a:r>
            <a:r>
              <a:rPr lang="en-US" sz="3600" b="1" dirty="0" err="1" smtClean="0"/>
              <a:t>aplastic</a:t>
            </a:r>
            <a:r>
              <a:rPr lang="en-US" sz="3600" b="1" dirty="0" smtClean="0"/>
              <a:t> anemia </a:t>
            </a:r>
            <a:endParaRPr lang="ar-IQ" sz="3600" b="1" dirty="0"/>
          </a:p>
        </p:txBody>
      </p:sp>
      <p:sp>
        <p:nvSpPr>
          <p:cNvPr id="3" name="عنصر نائب للمحتوى 2"/>
          <p:cNvSpPr>
            <a:spLocks noGrp="1"/>
          </p:cNvSpPr>
          <p:nvPr>
            <p:ph idx="1"/>
          </p:nvPr>
        </p:nvSpPr>
        <p:spPr>
          <a:xfrm>
            <a:off x="179512" y="1196752"/>
            <a:ext cx="8712968" cy="4929411"/>
          </a:xfrm>
        </p:spPr>
        <p:txBody>
          <a:bodyPr>
            <a:normAutofit/>
          </a:bodyPr>
          <a:lstStyle/>
          <a:p>
            <a:pPr algn="l">
              <a:buNone/>
            </a:pPr>
            <a:r>
              <a:rPr lang="en-US" sz="3600" b="1" dirty="0" smtClean="0"/>
              <a:t>3. Endometriosis- Danazol</a:t>
            </a:r>
          </a:p>
          <a:p>
            <a:pPr algn="l">
              <a:buNone/>
            </a:pPr>
            <a:r>
              <a:rPr lang="en-US" sz="3600" b="1" dirty="0" smtClean="0"/>
              <a:t>4. Unapproved use by athletes and body builders to increase body mass &amp; muscle strength</a:t>
            </a:r>
          </a:p>
          <a:p>
            <a:pPr algn="l">
              <a:buNone/>
            </a:pPr>
            <a:r>
              <a:rPr lang="en-US" sz="3600" b="1" dirty="0" smtClean="0"/>
              <a:t>5. Testosterone effect on erectile dysfunction is less clear &amp; </a:t>
            </a:r>
            <a:r>
              <a:rPr lang="en-US" sz="3600" b="1" dirty="0" err="1" smtClean="0"/>
              <a:t>sildenafil</a:t>
            </a:r>
            <a:r>
              <a:rPr lang="en-US" sz="3600" b="1" dirty="0" smtClean="0"/>
              <a:t> (</a:t>
            </a:r>
            <a:r>
              <a:rPr lang="en-US" sz="3600" b="1" dirty="0" err="1" smtClean="0"/>
              <a:t>viagra</a:t>
            </a:r>
            <a:r>
              <a:rPr lang="en-US" sz="3600" b="1" dirty="0" smtClean="0"/>
              <a:t>) &amp; </a:t>
            </a:r>
            <a:r>
              <a:rPr lang="en-US" sz="3600" b="1" dirty="0" err="1" smtClean="0"/>
              <a:t>tadalafil</a:t>
            </a:r>
            <a:r>
              <a:rPr lang="en-US" sz="3600" b="1" dirty="0" smtClean="0"/>
              <a:t> (</a:t>
            </a:r>
            <a:r>
              <a:rPr lang="en-US" sz="3600" b="1" dirty="0" err="1" smtClean="0"/>
              <a:t>cialis</a:t>
            </a:r>
            <a:r>
              <a:rPr lang="en-US" sz="3600" b="1" dirty="0" smtClean="0"/>
              <a:t>) are more appropriate</a:t>
            </a:r>
            <a:endParaRPr lang="ar-IQ"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764704"/>
          </a:xfrm>
        </p:spPr>
        <p:txBody>
          <a:bodyPr>
            <a:normAutofit/>
          </a:bodyPr>
          <a:lstStyle/>
          <a:p>
            <a:r>
              <a:rPr lang="en-US" b="1" dirty="0" smtClean="0">
                <a:solidFill>
                  <a:srgbClr val="FF0000"/>
                </a:solidFill>
              </a:rPr>
              <a:t>Adverse effects: </a:t>
            </a:r>
            <a:endParaRPr lang="ar-IQ" dirty="0">
              <a:solidFill>
                <a:srgbClr val="FF0000"/>
              </a:solidFill>
            </a:endParaRPr>
          </a:p>
        </p:txBody>
      </p:sp>
      <p:sp>
        <p:nvSpPr>
          <p:cNvPr id="3" name="عنصر نائب للمحتوى 2"/>
          <p:cNvSpPr>
            <a:spLocks noGrp="1"/>
          </p:cNvSpPr>
          <p:nvPr>
            <p:ph idx="1"/>
          </p:nvPr>
        </p:nvSpPr>
        <p:spPr>
          <a:xfrm>
            <a:off x="323528" y="908720"/>
            <a:ext cx="8568952" cy="5688632"/>
          </a:xfrm>
        </p:spPr>
        <p:txBody>
          <a:bodyPr>
            <a:normAutofit/>
          </a:bodyPr>
          <a:lstStyle/>
          <a:p>
            <a:pPr algn="l" rtl="0">
              <a:buNone/>
            </a:pPr>
            <a:r>
              <a:rPr lang="en-US" sz="3300" b="1" dirty="0" smtClean="0">
                <a:solidFill>
                  <a:srgbClr val="FF0000"/>
                </a:solidFill>
              </a:rPr>
              <a:t>1. In female: </a:t>
            </a:r>
            <a:r>
              <a:rPr lang="en-US" sz="3300" b="1" dirty="0" err="1" smtClean="0"/>
              <a:t>Musculinization</a:t>
            </a:r>
            <a:r>
              <a:rPr lang="en-US" sz="3300" b="1" dirty="0" smtClean="0"/>
              <a:t>, acne, </a:t>
            </a:r>
            <a:r>
              <a:rPr lang="en-US" sz="3300" b="1" dirty="0" err="1" smtClean="0"/>
              <a:t>hirsutism</a:t>
            </a:r>
            <a:r>
              <a:rPr lang="en-US" sz="3300" b="1" dirty="0" smtClean="0"/>
              <a:t>, deepening of voice, menstrual irregularities</a:t>
            </a:r>
          </a:p>
          <a:p>
            <a:pPr algn="l" rtl="0">
              <a:buNone/>
            </a:pPr>
            <a:r>
              <a:rPr lang="en-US" sz="3300" b="1" dirty="0" smtClean="0"/>
              <a:t> </a:t>
            </a:r>
            <a:r>
              <a:rPr lang="en-US" sz="3300" b="1" dirty="0" smtClean="0">
                <a:solidFill>
                  <a:srgbClr val="FF0000"/>
                </a:solidFill>
              </a:rPr>
              <a:t>2. In male: </a:t>
            </a:r>
            <a:r>
              <a:rPr lang="en-US" sz="3300" b="1" dirty="0" smtClean="0"/>
              <a:t>increased </a:t>
            </a:r>
            <a:r>
              <a:rPr lang="en-US" sz="3300" b="1" dirty="0" err="1" smtClean="0"/>
              <a:t>lipido</a:t>
            </a:r>
            <a:r>
              <a:rPr lang="en-US" sz="3300" b="1" dirty="0" smtClean="0"/>
              <a:t>, </a:t>
            </a:r>
            <a:r>
              <a:rPr lang="en-US" sz="3300" b="1" dirty="0" err="1" smtClean="0"/>
              <a:t>priapism</a:t>
            </a:r>
            <a:r>
              <a:rPr lang="en-US" sz="3300" b="1" dirty="0" smtClean="0"/>
              <a:t>, baldness, </a:t>
            </a:r>
            <a:r>
              <a:rPr lang="en-US" sz="3300" b="1" dirty="0" err="1" smtClean="0"/>
              <a:t>gynecomastia</a:t>
            </a:r>
            <a:r>
              <a:rPr lang="en-US" sz="3300" b="1" dirty="0" smtClean="0"/>
              <a:t> &amp; stimulates growth of prostate</a:t>
            </a:r>
          </a:p>
          <a:p>
            <a:pPr algn="l" rtl="0">
              <a:buNone/>
            </a:pPr>
            <a:r>
              <a:rPr lang="en-US" sz="3300" b="1" dirty="0" smtClean="0">
                <a:solidFill>
                  <a:srgbClr val="FF0000"/>
                </a:solidFill>
              </a:rPr>
              <a:t>3. In children: </a:t>
            </a:r>
            <a:r>
              <a:rPr lang="en-US" sz="3300" b="1" dirty="0" smtClean="0"/>
              <a:t>Abnormal sexual maturation and growth disturbances resulting from premature closure of epiphysis</a:t>
            </a:r>
          </a:p>
          <a:p>
            <a:pPr algn="l" rtl="0">
              <a:buNone/>
            </a:pPr>
            <a:r>
              <a:rPr lang="en-US" sz="3300" b="1" dirty="0" smtClean="0"/>
              <a:t> </a:t>
            </a:r>
            <a:r>
              <a:rPr lang="en-US" sz="3300" b="1" dirty="0">
                <a:solidFill>
                  <a:schemeClr val="accent5">
                    <a:lumMod val="75000"/>
                  </a:schemeClr>
                </a:solidFill>
              </a:rPr>
              <a:t>In men, large doses of anabolic steroids are associated with liver impairment, including cholestasis and elevation of </a:t>
            </a:r>
            <a:r>
              <a:rPr lang="en-US" sz="3300" b="1" dirty="0" smtClean="0">
                <a:solidFill>
                  <a:schemeClr val="accent5">
                    <a:lumMod val="75000"/>
                  </a:schemeClr>
                </a:solidFill>
              </a:rPr>
              <a:t>liver enzyme</a:t>
            </a:r>
            <a:endParaRPr lang="ar-IQ" sz="3300" b="1" dirty="0" smtClean="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2776"/>
          </a:xfrm>
        </p:spPr>
        <p:txBody>
          <a:bodyPr>
            <a:normAutofit/>
          </a:bodyPr>
          <a:lstStyle/>
          <a:p>
            <a:pPr rtl="0"/>
            <a:r>
              <a:rPr lang="en-US" sz="4000" b="1" dirty="0" err="1" smtClean="0">
                <a:solidFill>
                  <a:srgbClr val="FF0000"/>
                </a:solidFill>
              </a:rPr>
              <a:t>Antiandrogens</a:t>
            </a:r>
            <a:r>
              <a:rPr lang="en-US" sz="3600" b="1" dirty="0" smtClean="0"/>
              <a:t>  </a:t>
            </a:r>
            <a:endParaRPr lang="ar-IQ" sz="3600" b="1" dirty="0"/>
          </a:p>
        </p:txBody>
      </p:sp>
      <p:sp>
        <p:nvSpPr>
          <p:cNvPr id="3" name="عنصر نائب للمحتوى 2"/>
          <p:cNvSpPr>
            <a:spLocks noGrp="1"/>
          </p:cNvSpPr>
          <p:nvPr>
            <p:ph idx="1"/>
          </p:nvPr>
        </p:nvSpPr>
        <p:spPr>
          <a:xfrm>
            <a:off x="467544" y="1340768"/>
            <a:ext cx="8352928" cy="5517232"/>
          </a:xfrm>
        </p:spPr>
        <p:txBody>
          <a:bodyPr>
            <a:normAutofit/>
          </a:bodyPr>
          <a:lstStyle/>
          <a:p>
            <a:pPr algn="l" rtl="0">
              <a:buNone/>
            </a:pPr>
            <a:r>
              <a:rPr lang="en-US" sz="3900" b="1" dirty="0" err="1" smtClean="0">
                <a:solidFill>
                  <a:srgbClr val="FF0000"/>
                </a:solidFill>
              </a:rPr>
              <a:t>Cyproterone</a:t>
            </a:r>
            <a:r>
              <a:rPr lang="en-US" sz="3900" b="1" dirty="0" smtClean="0">
                <a:solidFill>
                  <a:srgbClr val="FF0000"/>
                </a:solidFill>
              </a:rPr>
              <a:t> ( a derivative of progesterone) </a:t>
            </a:r>
            <a:endParaRPr lang="en-US" sz="4300" b="1" dirty="0" smtClean="0">
              <a:solidFill>
                <a:srgbClr val="FF0000"/>
              </a:solidFill>
            </a:endParaRPr>
          </a:p>
          <a:p>
            <a:pPr algn="l" rtl="0">
              <a:buNone/>
            </a:pPr>
            <a:r>
              <a:rPr lang="en-US" sz="3600" b="1" dirty="0" smtClean="0"/>
              <a:t>It competes with testosterone for receptors in target organs, so reduces spermatogenesis, abnormal sperms occur during treatment. It also competes with testosterone in CNS causing impotence </a:t>
            </a:r>
            <a:endParaRPr lang="ar-IQ"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268760"/>
          </a:xfrm>
        </p:spPr>
        <p:txBody>
          <a:bodyPr>
            <a:normAutofit/>
          </a:bodyPr>
          <a:lstStyle/>
          <a:p>
            <a:pPr rtl="0"/>
            <a:r>
              <a:rPr lang="en-US" b="1" dirty="0" smtClean="0">
                <a:solidFill>
                  <a:srgbClr val="FF0000"/>
                </a:solidFill>
              </a:rPr>
              <a:t>Uses:</a:t>
            </a:r>
            <a:endParaRPr lang="ar-IQ" sz="4000" b="1" dirty="0"/>
          </a:p>
        </p:txBody>
      </p:sp>
      <p:sp>
        <p:nvSpPr>
          <p:cNvPr id="3" name="عنصر نائب للمحتوى 2"/>
          <p:cNvSpPr>
            <a:spLocks noGrp="1"/>
          </p:cNvSpPr>
          <p:nvPr>
            <p:ph idx="1"/>
          </p:nvPr>
        </p:nvSpPr>
        <p:spPr>
          <a:xfrm>
            <a:off x="395536" y="1412776"/>
            <a:ext cx="8748464" cy="5445224"/>
          </a:xfrm>
        </p:spPr>
        <p:txBody>
          <a:bodyPr>
            <a:normAutofit/>
          </a:bodyPr>
          <a:lstStyle/>
          <a:p>
            <a:pPr marL="742950" indent="-742950" algn="l" rtl="0">
              <a:buAutoNum type="alphaLcPeriod"/>
            </a:pPr>
            <a:r>
              <a:rPr lang="en-US" sz="3600" b="1" dirty="0" smtClean="0"/>
              <a:t>To reduce male </a:t>
            </a:r>
            <a:r>
              <a:rPr lang="en-US" sz="3600" b="1" dirty="0" err="1" smtClean="0"/>
              <a:t>hypersexuality</a:t>
            </a:r>
            <a:r>
              <a:rPr lang="en-US" sz="3600" b="1" dirty="0" smtClean="0"/>
              <a:t> 50 mg twice/d</a:t>
            </a:r>
          </a:p>
          <a:p>
            <a:pPr marL="742950" indent="-742950" algn="l" rtl="0">
              <a:buAutoNum type="alphaLcPeriod"/>
            </a:pPr>
            <a:r>
              <a:rPr lang="en-US" sz="3600" b="1" dirty="0" smtClean="0"/>
              <a:t>Prostatic cancer </a:t>
            </a:r>
          </a:p>
          <a:p>
            <a:pPr marL="742950" indent="-742950" algn="l" rtl="0">
              <a:buAutoNum type="alphaLcPeriod"/>
            </a:pPr>
            <a:r>
              <a:rPr lang="en-US" sz="3600" b="1" dirty="0" smtClean="0"/>
              <a:t>Severe female hirsutism and severe acne</a:t>
            </a:r>
            <a:br>
              <a:rPr lang="en-US" sz="3600" b="1" dirty="0" smtClean="0"/>
            </a:br>
            <a:r>
              <a:rPr lang="en-US" sz="3600" b="1" dirty="0" smtClean="0"/>
              <a:t>* Diane 35 is a formulation of </a:t>
            </a:r>
            <a:r>
              <a:rPr lang="en-US" sz="3600" b="1" dirty="0" err="1" smtClean="0"/>
              <a:t>cyproterone</a:t>
            </a:r>
            <a:r>
              <a:rPr lang="en-US" sz="3600" b="1" dirty="0" smtClean="0"/>
              <a:t> 2mg + </a:t>
            </a:r>
            <a:r>
              <a:rPr lang="en-US" sz="3600" b="1" dirty="0" err="1" smtClean="0"/>
              <a:t>ethinylestradiol</a:t>
            </a:r>
            <a:r>
              <a:rPr lang="en-US" sz="3600" b="1" dirty="0" smtClean="0"/>
              <a:t> 35 </a:t>
            </a:r>
            <a:r>
              <a:rPr lang="en-US" sz="3600" b="1" dirty="0" err="1" smtClean="0"/>
              <a:t>microg</a:t>
            </a:r>
            <a:r>
              <a:rPr lang="en-US" sz="3600"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548385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6632"/>
          </a:xfrm>
        </p:spPr>
        <p:txBody>
          <a:bodyPr>
            <a:normAutofit fontScale="90000"/>
          </a:bodyPr>
          <a:lstStyle/>
          <a:p>
            <a:endParaRPr lang="en-US" dirty="0"/>
          </a:p>
        </p:txBody>
      </p:sp>
      <p:sp>
        <p:nvSpPr>
          <p:cNvPr id="3" name="Content Placeholder 2"/>
          <p:cNvSpPr>
            <a:spLocks noGrp="1"/>
          </p:cNvSpPr>
          <p:nvPr>
            <p:ph idx="1"/>
          </p:nvPr>
        </p:nvSpPr>
        <p:spPr>
          <a:xfrm>
            <a:off x="0" y="332656"/>
            <a:ext cx="9036496" cy="6408712"/>
          </a:xfrm>
        </p:spPr>
        <p:txBody>
          <a:bodyPr>
            <a:normAutofit lnSpcReduction="10000"/>
          </a:bodyPr>
          <a:lstStyle/>
          <a:p>
            <a:pPr algn="l" rtl="0"/>
            <a:r>
              <a:rPr lang="en-US" b="1" dirty="0" err="1">
                <a:solidFill>
                  <a:srgbClr val="FF0000"/>
                </a:solidFill>
              </a:rPr>
              <a:t>Flutamide</a:t>
            </a:r>
            <a:r>
              <a:rPr lang="en-US" b="1" dirty="0"/>
              <a:t> </a:t>
            </a:r>
            <a:r>
              <a:rPr lang="en-US" b="1" dirty="0" smtClean="0"/>
              <a:t>is a competitive </a:t>
            </a:r>
            <a:r>
              <a:rPr lang="en-US" b="1" dirty="0"/>
              <a:t>antagonists of androgen receptors. </a:t>
            </a:r>
            <a:r>
              <a:rPr lang="en-US" b="1" dirty="0" smtClean="0"/>
              <a:t>It is used to </a:t>
            </a:r>
            <a:r>
              <a:rPr lang="en-US" b="1" dirty="0"/>
              <a:t>decrease the action of endogenous androgens in patients with prostate carcinoma. </a:t>
            </a:r>
            <a:endParaRPr lang="en-US" b="1" dirty="0" smtClean="0"/>
          </a:p>
          <a:p>
            <a:pPr algn="l" rtl="0"/>
            <a:r>
              <a:rPr lang="en-US" b="1" dirty="0">
                <a:solidFill>
                  <a:srgbClr val="FF0000"/>
                </a:solidFill>
              </a:rPr>
              <a:t>Spironolactone</a:t>
            </a:r>
            <a:r>
              <a:rPr lang="en-US" b="1" dirty="0"/>
              <a:t>, a drug used principally as a potassium-sparing </a:t>
            </a:r>
            <a:r>
              <a:rPr lang="en-US" b="1" dirty="0" smtClean="0"/>
              <a:t>diuretic, </a:t>
            </a:r>
            <a:r>
              <a:rPr lang="en-US" b="1" dirty="0"/>
              <a:t>also inhibits androgen receptors and is used in the treatment of hirsutism in women</a:t>
            </a:r>
            <a:r>
              <a:rPr lang="en-US" b="1" dirty="0" smtClean="0"/>
              <a:t>.</a:t>
            </a:r>
          </a:p>
          <a:p>
            <a:pPr algn="l" rtl="0"/>
            <a:r>
              <a:rPr lang="en-US" b="1" dirty="0">
                <a:solidFill>
                  <a:srgbClr val="FF0000"/>
                </a:solidFill>
              </a:rPr>
              <a:t>Ketoconazole</a:t>
            </a:r>
            <a:r>
              <a:rPr lang="en-US" b="1" dirty="0"/>
              <a:t>, an antifungal drug, inhibits gonadal and adrenal steroid synthesis. The drug has been used to suppress adrenal steroid synthesis in patients with steroid-responsive metastatic prostate cancer.</a:t>
            </a:r>
          </a:p>
          <a:p>
            <a:pPr algn="l" rtl="0"/>
            <a:endParaRPr lang="en-US" b="1" dirty="0"/>
          </a:p>
        </p:txBody>
      </p:sp>
    </p:spTree>
    <p:extLst>
      <p:ext uri="{BB962C8B-B14F-4D97-AF65-F5344CB8AC3E}">
        <p14:creationId xmlns:p14="http://schemas.microsoft.com/office/powerpoint/2010/main" val="414429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92088"/>
          </a:xfrm>
        </p:spPr>
        <p:txBody>
          <a:bodyPr/>
          <a:lstStyle/>
          <a:p>
            <a:r>
              <a:rPr lang="en-US" b="1" dirty="0">
                <a:solidFill>
                  <a:srgbClr val="FF0000"/>
                </a:solidFill>
              </a:rPr>
              <a:t>5-Reductase Inhibitors:</a:t>
            </a:r>
          </a:p>
        </p:txBody>
      </p:sp>
      <p:sp>
        <p:nvSpPr>
          <p:cNvPr id="3" name="Content Placeholder 2"/>
          <p:cNvSpPr>
            <a:spLocks noGrp="1"/>
          </p:cNvSpPr>
          <p:nvPr>
            <p:ph idx="1"/>
          </p:nvPr>
        </p:nvSpPr>
        <p:spPr>
          <a:xfrm>
            <a:off x="35496" y="836712"/>
            <a:ext cx="9001000" cy="5976664"/>
          </a:xfrm>
        </p:spPr>
        <p:txBody>
          <a:bodyPr>
            <a:normAutofit fontScale="92500" lnSpcReduction="10000"/>
          </a:bodyPr>
          <a:lstStyle/>
          <a:p>
            <a:pPr algn="l" rtl="0"/>
            <a:r>
              <a:rPr lang="en-US" b="1" dirty="0" smtClean="0"/>
              <a:t>Testosterone </a:t>
            </a:r>
            <a:r>
              <a:rPr lang="en-US" b="1" dirty="0"/>
              <a:t>is converted </a:t>
            </a:r>
            <a:r>
              <a:rPr lang="en-US" b="1" dirty="0" smtClean="0"/>
              <a:t>to </a:t>
            </a:r>
            <a:r>
              <a:rPr lang="en-US" b="1" dirty="0" err="1"/>
              <a:t>dihydrotestosterone</a:t>
            </a:r>
            <a:r>
              <a:rPr lang="en-US" b="1" dirty="0"/>
              <a:t> (</a:t>
            </a:r>
            <a:r>
              <a:rPr lang="en-US" b="1" dirty="0" smtClean="0"/>
              <a:t>DHT) by </a:t>
            </a:r>
            <a:r>
              <a:rPr lang="en-US" b="1" dirty="0"/>
              <a:t>the enzyme 5α-reductase. </a:t>
            </a:r>
            <a:r>
              <a:rPr lang="en-US" b="1" dirty="0" smtClean="0"/>
              <a:t>Some </a:t>
            </a:r>
            <a:r>
              <a:rPr lang="en-US" b="1" dirty="0"/>
              <a:t>tissues, most notably prostate cells and hair follicles, depend on DHT rather than testosterone for androgenic stimulation. </a:t>
            </a:r>
            <a:endParaRPr lang="en-US" b="1" dirty="0" smtClean="0"/>
          </a:p>
          <a:p>
            <a:pPr algn="l" rtl="0"/>
            <a:r>
              <a:rPr lang="en-US" b="1" dirty="0" smtClean="0"/>
              <a:t>This </a:t>
            </a:r>
            <a:r>
              <a:rPr lang="en-US" b="1" dirty="0"/>
              <a:t>enzyme is inhibited by </a:t>
            </a:r>
            <a:r>
              <a:rPr lang="en-US" b="1" dirty="0">
                <a:solidFill>
                  <a:srgbClr val="FF0000"/>
                </a:solidFill>
              </a:rPr>
              <a:t>finasteride</a:t>
            </a:r>
            <a:r>
              <a:rPr lang="en-US" b="1" dirty="0"/>
              <a:t>, a drug used to </a:t>
            </a:r>
            <a:r>
              <a:rPr lang="en-US" b="1" dirty="0">
                <a:solidFill>
                  <a:schemeClr val="accent5">
                    <a:lumMod val="75000"/>
                  </a:schemeClr>
                </a:solidFill>
              </a:rPr>
              <a:t>treat benign prostatic hyperplasia </a:t>
            </a:r>
            <a:r>
              <a:rPr lang="en-US" b="1" dirty="0"/>
              <a:t>and, at a lower dose, to </a:t>
            </a:r>
            <a:r>
              <a:rPr lang="en-US" b="1" dirty="0">
                <a:solidFill>
                  <a:schemeClr val="accent5">
                    <a:lumMod val="75000"/>
                  </a:schemeClr>
                </a:solidFill>
              </a:rPr>
              <a:t>prevent hair loss in men</a:t>
            </a:r>
            <a:r>
              <a:rPr lang="en-US" b="1" dirty="0"/>
              <a:t>. Because the drug does not interfere with the action of testosterone, it is less likely than other antiandrogens to cause impotence, infertility, and loss of libido. </a:t>
            </a:r>
            <a:endParaRPr lang="en-US" b="1" dirty="0" smtClean="0"/>
          </a:p>
          <a:p>
            <a:pPr algn="l" rtl="0"/>
            <a:r>
              <a:rPr lang="en-US" b="1" dirty="0" err="1" smtClean="0">
                <a:solidFill>
                  <a:srgbClr val="FF0000"/>
                </a:solidFill>
              </a:rPr>
              <a:t>Dutasteride</a:t>
            </a:r>
            <a:r>
              <a:rPr lang="en-US" b="1" dirty="0" smtClean="0"/>
              <a:t> </a:t>
            </a:r>
            <a:r>
              <a:rPr lang="en-US" b="1" dirty="0"/>
              <a:t>is a newer 5α-reductase inhibitor with a much longer half-life than that of finasteride</a:t>
            </a:r>
            <a:r>
              <a:rPr lang="en-US" b="1" dirty="0" smtClean="0"/>
              <a:t>.</a:t>
            </a:r>
          </a:p>
        </p:txBody>
      </p:sp>
    </p:spTree>
    <p:extLst>
      <p:ext uri="{BB962C8B-B14F-4D97-AF65-F5344CB8AC3E}">
        <p14:creationId xmlns:p14="http://schemas.microsoft.com/office/powerpoint/2010/main" val="271464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Write briefly on</a:t>
            </a:r>
            <a:endParaRPr lang="ar-IQ" b="1" dirty="0">
              <a:solidFill>
                <a:srgbClr val="FF0000"/>
              </a:solidFill>
            </a:endParaRPr>
          </a:p>
        </p:txBody>
      </p:sp>
      <p:sp>
        <p:nvSpPr>
          <p:cNvPr id="3" name="عنصر نائب للمحتوى 2"/>
          <p:cNvSpPr>
            <a:spLocks noGrp="1"/>
          </p:cNvSpPr>
          <p:nvPr>
            <p:ph idx="1"/>
          </p:nvPr>
        </p:nvSpPr>
        <p:spPr/>
        <p:txBody>
          <a:bodyPr>
            <a:normAutofit/>
          </a:bodyPr>
          <a:lstStyle/>
          <a:p>
            <a:pPr algn="l" rtl="0"/>
            <a:r>
              <a:rPr lang="en-US" sz="3600" b="1" dirty="0" smtClean="0"/>
              <a:t>Mechanism of contraceptive pills action</a:t>
            </a:r>
          </a:p>
          <a:p>
            <a:pPr algn="l" rtl="0"/>
            <a:r>
              <a:rPr lang="en-US" sz="3600" b="1" dirty="0" smtClean="0"/>
              <a:t>Absolute contraindications of oral contraception</a:t>
            </a:r>
          </a:p>
          <a:p>
            <a:pPr algn="l" rtl="0"/>
            <a:r>
              <a:rPr lang="en-US" sz="3600" b="1" dirty="0" smtClean="0"/>
              <a:t>Indication of </a:t>
            </a:r>
            <a:r>
              <a:rPr lang="en-US" sz="3600" b="1" dirty="0" err="1" smtClean="0"/>
              <a:t>progestogin</a:t>
            </a:r>
            <a:r>
              <a:rPr lang="en-US" sz="3600" b="1" dirty="0" smtClean="0"/>
              <a:t>-only pills</a:t>
            </a:r>
          </a:p>
          <a:p>
            <a:pPr algn="l" rtl="0"/>
            <a:r>
              <a:rPr lang="en-US" sz="3600" b="1" dirty="0" smtClean="0"/>
              <a:t>Clinical uses of </a:t>
            </a:r>
            <a:r>
              <a:rPr lang="en-US" sz="3600" b="1" dirty="0" err="1" smtClean="0"/>
              <a:t>danazol</a:t>
            </a:r>
            <a:endParaRPr lang="ar-IQ"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908720"/>
          </a:xfrm>
        </p:spPr>
        <p:txBody>
          <a:bodyPr/>
          <a:lstStyle/>
          <a:p>
            <a:r>
              <a:rPr lang="en-US" b="1" dirty="0" smtClean="0">
                <a:solidFill>
                  <a:srgbClr val="FF0000"/>
                </a:solidFill>
              </a:rPr>
              <a:t>Estrogens</a:t>
            </a:r>
            <a:r>
              <a:rPr lang="en-US" b="1" dirty="0" smtClean="0"/>
              <a:t> </a:t>
            </a:r>
            <a:endParaRPr lang="ar-IQ" dirty="0"/>
          </a:p>
        </p:txBody>
      </p:sp>
      <p:sp>
        <p:nvSpPr>
          <p:cNvPr id="3" name="عنصر نائب للمحتوى 2"/>
          <p:cNvSpPr>
            <a:spLocks noGrp="1"/>
          </p:cNvSpPr>
          <p:nvPr>
            <p:ph idx="1"/>
          </p:nvPr>
        </p:nvSpPr>
        <p:spPr>
          <a:xfrm>
            <a:off x="0" y="908720"/>
            <a:ext cx="9540552" cy="5949280"/>
          </a:xfrm>
        </p:spPr>
        <p:txBody>
          <a:bodyPr>
            <a:noAutofit/>
          </a:bodyPr>
          <a:lstStyle/>
          <a:p>
            <a:pPr algn="l" rtl="0">
              <a:buNone/>
            </a:pPr>
            <a:r>
              <a:rPr lang="en-US" b="1" dirty="0" smtClean="0"/>
              <a:t>Estrogens are required for the normal sexual maturation of the female organs &amp; the secondary sexual characteristics. </a:t>
            </a:r>
          </a:p>
          <a:p>
            <a:pPr algn="l" rtl="0">
              <a:buNone/>
            </a:pPr>
            <a:r>
              <a:rPr lang="en-US" sz="3600" b="1" dirty="0" smtClean="0">
                <a:solidFill>
                  <a:srgbClr val="FF0000"/>
                </a:solidFill>
              </a:rPr>
              <a:t>Two types of estrogens: </a:t>
            </a:r>
          </a:p>
          <a:p>
            <a:pPr marL="514350" indent="-514350" algn="l" rtl="0">
              <a:buAutoNum type="arabicPeriod"/>
            </a:pPr>
            <a:r>
              <a:rPr lang="en-US" b="1" dirty="0" smtClean="0"/>
              <a:t>Naturally occurring</a:t>
            </a:r>
          </a:p>
          <a:p>
            <a:pPr marL="514350" indent="-514350" algn="l" rtl="0">
              <a:buFontTx/>
              <a:buChar char="-"/>
            </a:pPr>
            <a:r>
              <a:rPr lang="en-US" b="1" dirty="0" err="1" smtClean="0"/>
              <a:t>Estradiol</a:t>
            </a:r>
            <a:r>
              <a:rPr lang="en-US" b="1" dirty="0" smtClean="0"/>
              <a:t> (the major product of the ovary)</a:t>
            </a:r>
          </a:p>
          <a:p>
            <a:pPr marL="514350" indent="-514350" algn="l" rtl="0">
              <a:buFontTx/>
              <a:buChar char="-"/>
            </a:pPr>
            <a:r>
              <a:rPr lang="en-US" b="1" dirty="0" err="1" smtClean="0"/>
              <a:t>Estrone</a:t>
            </a:r>
            <a:r>
              <a:rPr lang="en-US" b="1" dirty="0" smtClean="0"/>
              <a:t> (after menopause in adipose t.)</a:t>
            </a:r>
          </a:p>
          <a:p>
            <a:pPr marL="514350" indent="-514350" algn="l" rtl="0">
              <a:buFontTx/>
              <a:buChar char="-"/>
            </a:pPr>
            <a:r>
              <a:rPr lang="en-US" b="1" dirty="0" err="1" smtClean="0"/>
              <a:t>Estriol</a:t>
            </a:r>
            <a:r>
              <a:rPr lang="en-US" b="1" dirty="0" smtClean="0"/>
              <a:t> (in pregnancy from the placenta) </a:t>
            </a:r>
          </a:p>
          <a:p>
            <a:pPr marL="514350" indent="-514350" algn="l" rtl="0">
              <a:buNone/>
            </a:pPr>
            <a:r>
              <a:rPr lang="en-US" b="1" dirty="0" err="1" smtClean="0"/>
              <a:t>Estrone</a:t>
            </a:r>
            <a:r>
              <a:rPr lang="en-US" b="1" dirty="0" smtClean="0"/>
              <a:t> &amp; </a:t>
            </a:r>
            <a:r>
              <a:rPr lang="en-US" b="1" dirty="0" err="1" smtClean="0"/>
              <a:t>estriol</a:t>
            </a:r>
            <a:r>
              <a:rPr lang="en-US" b="1" dirty="0" smtClean="0"/>
              <a:t> are less potent metabolites of </a:t>
            </a:r>
            <a:r>
              <a:rPr lang="en-US" b="1" dirty="0" err="1" smtClean="0"/>
              <a:t>estradiol</a:t>
            </a:r>
            <a:r>
              <a:rPr lang="en-US" b="1"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txBody>
          <a:bodyPr/>
          <a:lstStyle/>
          <a:p>
            <a:r>
              <a:rPr lang="en-US" b="1" dirty="0" smtClean="0">
                <a:solidFill>
                  <a:srgbClr val="FF0000"/>
                </a:solidFill>
              </a:rPr>
              <a:t>MCQ</a:t>
            </a:r>
            <a:endParaRPr lang="ar-IQ" b="1" dirty="0">
              <a:solidFill>
                <a:srgbClr val="FF0000"/>
              </a:solidFill>
            </a:endParaRPr>
          </a:p>
        </p:txBody>
      </p:sp>
      <p:sp>
        <p:nvSpPr>
          <p:cNvPr id="3" name="عنصر نائب للمحتوى 2"/>
          <p:cNvSpPr>
            <a:spLocks noGrp="1"/>
          </p:cNvSpPr>
          <p:nvPr>
            <p:ph idx="1"/>
          </p:nvPr>
        </p:nvSpPr>
        <p:spPr>
          <a:xfrm>
            <a:off x="457200" y="1196752"/>
            <a:ext cx="8229600" cy="5112568"/>
          </a:xfrm>
        </p:spPr>
        <p:txBody>
          <a:bodyPr>
            <a:normAutofit lnSpcReduction="10000"/>
          </a:bodyPr>
          <a:lstStyle/>
          <a:p>
            <a:pPr algn="l" rtl="0">
              <a:buNone/>
            </a:pPr>
            <a:r>
              <a:rPr lang="en-US" b="1" dirty="0" smtClean="0"/>
              <a:t>Mechanism of action of the combined oral contraceptive tablet include all the following except:</a:t>
            </a:r>
          </a:p>
          <a:p>
            <a:pPr algn="l" rtl="0">
              <a:buNone/>
            </a:pPr>
            <a:r>
              <a:rPr lang="en-US" b="1" dirty="0" smtClean="0"/>
              <a:t>a. Inhibition of ovulation</a:t>
            </a:r>
          </a:p>
          <a:p>
            <a:pPr algn="l" rtl="0">
              <a:buNone/>
            </a:pPr>
            <a:r>
              <a:rPr lang="en-US" b="1" dirty="0" smtClean="0"/>
              <a:t>b. Direct spermicidal effect</a:t>
            </a:r>
          </a:p>
          <a:p>
            <a:pPr algn="l" rtl="0">
              <a:buNone/>
            </a:pPr>
            <a:r>
              <a:rPr lang="en-US" b="1" dirty="0" smtClean="0"/>
              <a:t>c. Endometrial changes</a:t>
            </a:r>
          </a:p>
          <a:p>
            <a:pPr algn="l" rtl="0">
              <a:buNone/>
            </a:pPr>
            <a:r>
              <a:rPr lang="en-US" b="1" dirty="0" smtClean="0"/>
              <a:t>d. Increase viscosity of cervical mucous </a:t>
            </a:r>
          </a:p>
          <a:p>
            <a:pPr algn="l" rtl="0">
              <a:buNone/>
            </a:pPr>
            <a:r>
              <a:rPr lang="en-US" b="1" dirty="0" smtClean="0"/>
              <a:t>e. Inhibition of ovum implantation</a:t>
            </a:r>
          </a:p>
          <a:p>
            <a:pPr algn="l" rtl="0">
              <a:buNone/>
            </a:pPr>
            <a:r>
              <a:rPr lang="en-US" sz="3600" b="1" dirty="0" smtClean="0">
                <a:solidFill>
                  <a:srgbClr val="FF0000"/>
                </a:solidFill>
              </a:rPr>
              <a:t>b</a:t>
            </a:r>
          </a:p>
          <a:p>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MCQ</a:t>
            </a:r>
            <a:endParaRPr lang="ar-IQ" b="1"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algn="l" rtl="0">
              <a:buNone/>
            </a:pPr>
            <a:r>
              <a:rPr lang="en-US" b="1" dirty="0" smtClean="0"/>
              <a:t>Danazol is used in all the following conditions </a:t>
            </a:r>
            <a:r>
              <a:rPr lang="en-US" b="1" u="sng" dirty="0" smtClean="0"/>
              <a:t>EXCEPT</a:t>
            </a:r>
            <a:r>
              <a:rPr lang="en-US" b="1" dirty="0" smtClean="0"/>
              <a:t>:</a:t>
            </a:r>
          </a:p>
          <a:p>
            <a:pPr marL="514350" lvl="0" indent="-514350" algn="l" rtl="0">
              <a:buFont typeface="+mj-lt"/>
              <a:buAutoNum type="alphaUcPeriod"/>
            </a:pPr>
            <a:r>
              <a:rPr lang="en-US" b="1" dirty="0" smtClean="0"/>
              <a:t>Endometriosis </a:t>
            </a:r>
          </a:p>
          <a:p>
            <a:pPr marL="514350" lvl="0" indent="-514350" algn="l" rtl="0">
              <a:buFont typeface="+mj-lt"/>
              <a:buAutoNum type="alphaUcPeriod"/>
            </a:pPr>
            <a:r>
              <a:rPr lang="en-US" b="1" dirty="0" err="1" smtClean="0"/>
              <a:t>Gynecomastia</a:t>
            </a:r>
            <a:r>
              <a:rPr lang="en-US" b="1" dirty="0" smtClean="0"/>
              <a:t> </a:t>
            </a:r>
          </a:p>
          <a:p>
            <a:pPr marL="514350" lvl="0" indent="-514350" algn="l" rtl="0">
              <a:buFont typeface="+mj-lt"/>
              <a:buAutoNum type="alphaUcPeriod"/>
            </a:pPr>
            <a:r>
              <a:rPr lang="en-US" b="1" dirty="0" smtClean="0"/>
              <a:t>Precocious puberty </a:t>
            </a:r>
          </a:p>
          <a:p>
            <a:pPr marL="514350" lvl="0" indent="-514350" algn="l" rtl="0">
              <a:buFont typeface="+mj-lt"/>
              <a:buAutoNum type="alphaUcPeriod"/>
            </a:pPr>
            <a:r>
              <a:rPr lang="en-US" b="1" dirty="0" err="1" smtClean="0"/>
              <a:t>Menorrhagia</a:t>
            </a:r>
            <a:r>
              <a:rPr lang="en-US" b="1" dirty="0" smtClean="0"/>
              <a:t> </a:t>
            </a:r>
          </a:p>
          <a:p>
            <a:pPr marL="514350" indent="-514350" algn="l" rtl="0">
              <a:buFont typeface="+mj-lt"/>
              <a:buAutoNum type="alphaUcPeriod"/>
            </a:pPr>
            <a:r>
              <a:rPr lang="en-US" b="1" dirty="0" err="1" smtClean="0"/>
              <a:t>Hirsutism</a:t>
            </a:r>
            <a:r>
              <a:rPr lang="en-US" b="1" dirty="0" smtClean="0"/>
              <a:t> </a:t>
            </a:r>
          </a:p>
          <a:p>
            <a:pPr marL="514350" indent="-514350" algn="l" rtl="0">
              <a:buNone/>
            </a:pPr>
            <a:r>
              <a:rPr lang="en-US" b="1" dirty="0" smtClean="0">
                <a:solidFill>
                  <a:srgbClr val="FF0000"/>
                </a:solidFill>
              </a:rPr>
              <a:t>E</a:t>
            </a:r>
            <a:endParaRPr lang="ar-IQ"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MCQ</a:t>
            </a:r>
            <a:endParaRPr lang="ar-IQ" b="1" dirty="0">
              <a:solidFill>
                <a:srgbClr val="FF0000"/>
              </a:solidFill>
            </a:endParaRPr>
          </a:p>
        </p:txBody>
      </p:sp>
      <p:sp>
        <p:nvSpPr>
          <p:cNvPr id="3" name="عنصر نائب للمحتوى 2"/>
          <p:cNvSpPr>
            <a:spLocks noGrp="1"/>
          </p:cNvSpPr>
          <p:nvPr>
            <p:ph idx="1"/>
          </p:nvPr>
        </p:nvSpPr>
        <p:spPr>
          <a:xfrm>
            <a:off x="323528" y="1484784"/>
            <a:ext cx="8496944" cy="4896544"/>
          </a:xfrm>
        </p:spPr>
        <p:txBody>
          <a:bodyPr>
            <a:normAutofit lnSpcReduction="10000"/>
          </a:bodyPr>
          <a:lstStyle/>
          <a:p>
            <a:pPr algn="l" rtl="0">
              <a:buNone/>
            </a:pPr>
            <a:r>
              <a:rPr lang="en-US" b="1" dirty="0" smtClean="0"/>
              <a:t>The following are absolute contraindications to the use of combined oral contraceptive pills </a:t>
            </a:r>
            <a:r>
              <a:rPr lang="en-US" b="1" u="sng" dirty="0" smtClean="0"/>
              <a:t>EXCEPT</a:t>
            </a:r>
            <a:r>
              <a:rPr lang="en-US" b="1" dirty="0" smtClean="0"/>
              <a:t>:</a:t>
            </a:r>
          </a:p>
          <a:p>
            <a:pPr marL="514350" lvl="0" indent="-514350" algn="l" rtl="0">
              <a:buFont typeface="+mj-lt"/>
              <a:buAutoNum type="alphaUcPeriod"/>
            </a:pPr>
            <a:r>
              <a:rPr lang="en-US" b="1" dirty="0" smtClean="0"/>
              <a:t>Smoking</a:t>
            </a:r>
          </a:p>
          <a:p>
            <a:pPr marL="514350" lvl="0" indent="-514350" algn="l" rtl="0">
              <a:buFont typeface="+mj-lt"/>
              <a:buAutoNum type="alphaUcPeriod"/>
            </a:pPr>
            <a:r>
              <a:rPr lang="en-US" b="1" dirty="0" smtClean="0"/>
              <a:t>Breast cancer</a:t>
            </a:r>
          </a:p>
          <a:p>
            <a:pPr marL="514350" lvl="0" indent="-514350" algn="l" rtl="0">
              <a:buFont typeface="+mj-lt"/>
              <a:buAutoNum type="alphaUcPeriod"/>
            </a:pPr>
            <a:r>
              <a:rPr lang="en-US" b="1" dirty="0" err="1" smtClean="0"/>
              <a:t>Thromboembolism</a:t>
            </a:r>
            <a:endParaRPr lang="en-US" b="1" dirty="0" smtClean="0"/>
          </a:p>
          <a:p>
            <a:pPr marL="514350" lvl="0" indent="-514350" algn="l" rtl="0">
              <a:buFont typeface="+mj-lt"/>
              <a:buAutoNum type="alphaUcPeriod"/>
            </a:pPr>
            <a:r>
              <a:rPr lang="en-US" b="1" dirty="0"/>
              <a:t>Undiagnosed vaginal bleeding </a:t>
            </a:r>
            <a:endParaRPr lang="en-US" b="1" dirty="0" smtClean="0"/>
          </a:p>
          <a:p>
            <a:pPr marL="514350" lvl="0" indent="-514350" algn="l" rtl="0">
              <a:buFont typeface="+mj-lt"/>
              <a:buAutoNum type="alphaUcPeriod"/>
            </a:pPr>
            <a:r>
              <a:rPr lang="en-US" b="1" dirty="0" err="1" smtClean="0"/>
              <a:t>Hepatoma</a:t>
            </a:r>
            <a:endParaRPr lang="en-US" b="1" dirty="0" smtClean="0"/>
          </a:p>
          <a:p>
            <a:pPr marL="514350" lvl="0" indent="-514350" algn="l" rtl="0">
              <a:buNone/>
            </a:pPr>
            <a:r>
              <a:rPr lang="en-US" b="1" dirty="0" smtClean="0">
                <a:solidFill>
                  <a:srgbClr val="FF0000"/>
                </a:solidFill>
              </a:rPr>
              <a:t>A</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normAutofit/>
          </a:bodyPr>
          <a:lstStyle/>
          <a:p>
            <a:r>
              <a:rPr lang="en-US" b="1" dirty="0" smtClean="0">
                <a:solidFill>
                  <a:srgbClr val="FF0000"/>
                </a:solidFill>
              </a:rPr>
              <a:t>MCQ</a:t>
            </a:r>
            <a:endParaRPr lang="en-US" b="1" dirty="0">
              <a:solidFill>
                <a:srgbClr val="FF0000"/>
              </a:solidFill>
            </a:endParaRPr>
          </a:p>
        </p:txBody>
      </p:sp>
      <p:sp>
        <p:nvSpPr>
          <p:cNvPr id="3" name="Content Placeholder 2"/>
          <p:cNvSpPr>
            <a:spLocks noGrp="1"/>
          </p:cNvSpPr>
          <p:nvPr>
            <p:ph idx="1"/>
          </p:nvPr>
        </p:nvSpPr>
        <p:spPr>
          <a:xfrm>
            <a:off x="107504" y="764704"/>
            <a:ext cx="9036496" cy="5832648"/>
          </a:xfrm>
        </p:spPr>
        <p:txBody>
          <a:bodyPr>
            <a:noAutofit/>
          </a:bodyPr>
          <a:lstStyle/>
          <a:p>
            <a:pPr marL="0" indent="0" algn="l">
              <a:buNone/>
            </a:pPr>
            <a:r>
              <a:rPr lang="en-US" sz="3100" b="1" dirty="0"/>
              <a:t>The “</a:t>
            </a:r>
            <a:r>
              <a:rPr lang="en-US" sz="3100" b="1" dirty="0" err="1"/>
              <a:t>minipill</a:t>
            </a:r>
            <a:r>
              <a:rPr lang="en-US" sz="3100" b="1" dirty="0"/>
              <a:t>” containing only a progestin</a:t>
            </a:r>
            <a:r>
              <a:rPr lang="en-US" sz="3100" b="1" dirty="0" smtClean="0"/>
              <a:t>, </a:t>
            </a:r>
            <a:r>
              <a:rPr lang="en-US" sz="3100" b="1" dirty="0"/>
              <a:t>oral contraceptive, was developed because </a:t>
            </a:r>
            <a:r>
              <a:rPr lang="en-US" sz="3100" b="1" dirty="0" smtClean="0"/>
              <a:t>progestin alone:</a:t>
            </a:r>
            <a:endParaRPr lang="en-US" sz="3100" b="1" dirty="0"/>
          </a:p>
          <a:p>
            <a:pPr marL="0" indent="0" algn="l">
              <a:buNone/>
            </a:pPr>
            <a:r>
              <a:rPr lang="en-US" sz="3100" b="1" dirty="0"/>
              <a:t>a. Results in less depression and </a:t>
            </a:r>
            <a:r>
              <a:rPr lang="en-US" sz="3100" b="1" dirty="0" err="1"/>
              <a:t>cholestatic</a:t>
            </a:r>
            <a:r>
              <a:rPr lang="en-US" sz="3100" b="1" dirty="0"/>
              <a:t> jaundice</a:t>
            </a:r>
          </a:p>
          <a:p>
            <a:pPr marL="0" indent="0" algn="l">
              <a:buNone/>
            </a:pPr>
            <a:r>
              <a:rPr lang="en-US" sz="3100" b="1" dirty="0"/>
              <a:t>b. Is a more </a:t>
            </a:r>
            <a:r>
              <a:rPr lang="en-US" sz="3100" b="1" dirty="0" smtClean="0"/>
              <a:t>effective than </a:t>
            </a:r>
            <a:r>
              <a:rPr lang="en-US" sz="3100" b="1" dirty="0"/>
              <a:t>the </a:t>
            </a:r>
            <a:r>
              <a:rPr lang="en-US" sz="3100" b="1" dirty="0" smtClean="0"/>
              <a:t>combined one</a:t>
            </a:r>
            <a:endParaRPr lang="en-US" sz="3100" b="1" dirty="0"/>
          </a:p>
          <a:p>
            <a:pPr marL="0" indent="0" algn="l">
              <a:buNone/>
            </a:pPr>
            <a:r>
              <a:rPr lang="en-US" sz="3100" b="1" dirty="0"/>
              <a:t>c. Results in a more regular menstrual cycle</a:t>
            </a:r>
          </a:p>
          <a:p>
            <a:pPr marL="0" indent="0" algn="l">
              <a:buNone/>
            </a:pPr>
            <a:r>
              <a:rPr lang="en-US" sz="3100" b="1" dirty="0"/>
              <a:t>d. Is thought to be less likely to induce endometriosis</a:t>
            </a:r>
          </a:p>
          <a:p>
            <a:pPr marL="0" indent="0" algn="l">
              <a:buNone/>
            </a:pPr>
            <a:r>
              <a:rPr lang="en-US" sz="3100" b="1" dirty="0"/>
              <a:t>e. Is thought to be less likely to induce cardiovascular </a:t>
            </a:r>
            <a:r>
              <a:rPr lang="en-US" sz="3100" b="1" dirty="0" smtClean="0"/>
              <a:t>disorders </a:t>
            </a:r>
          </a:p>
          <a:p>
            <a:pPr marL="0" indent="0" algn="l">
              <a:buNone/>
            </a:pPr>
            <a:r>
              <a:rPr lang="en-US" sz="3100" b="1" dirty="0">
                <a:solidFill>
                  <a:srgbClr val="FF0000"/>
                </a:solidFill>
              </a:rPr>
              <a:t>E</a:t>
            </a:r>
          </a:p>
        </p:txBody>
      </p:sp>
    </p:spTree>
    <p:extLst>
      <p:ext uri="{BB962C8B-B14F-4D97-AF65-F5344CB8AC3E}">
        <p14:creationId xmlns:p14="http://schemas.microsoft.com/office/powerpoint/2010/main" val="265682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lstStyle/>
          <a:p>
            <a:r>
              <a:rPr lang="en-US" b="1" dirty="0" smtClean="0">
                <a:solidFill>
                  <a:srgbClr val="FF0000"/>
                </a:solidFill>
              </a:rPr>
              <a:t>MCQ</a:t>
            </a:r>
            <a:endParaRPr lang="ar-IQ" b="1" dirty="0">
              <a:solidFill>
                <a:srgbClr val="FF0000"/>
              </a:solidFill>
            </a:endParaRPr>
          </a:p>
        </p:txBody>
      </p:sp>
      <p:sp>
        <p:nvSpPr>
          <p:cNvPr id="3" name="عنصر نائب للمحتوى 2"/>
          <p:cNvSpPr>
            <a:spLocks noGrp="1"/>
          </p:cNvSpPr>
          <p:nvPr>
            <p:ph idx="1"/>
          </p:nvPr>
        </p:nvSpPr>
        <p:spPr>
          <a:xfrm>
            <a:off x="457200" y="1124744"/>
            <a:ext cx="8229600" cy="5184576"/>
          </a:xfrm>
        </p:spPr>
        <p:txBody>
          <a:bodyPr>
            <a:normAutofit/>
          </a:bodyPr>
          <a:lstStyle/>
          <a:p>
            <a:pPr algn="l" rtl="0">
              <a:buNone/>
            </a:pPr>
            <a:r>
              <a:rPr lang="en-US" sz="3600" b="1" dirty="0" smtClean="0"/>
              <a:t>The following drugs are used in the treatment of infertility except: </a:t>
            </a:r>
          </a:p>
          <a:p>
            <a:pPr marL="742950" indent="-742950" algn="l" rtl="0">
              <a:buFont typeface="+mj-lt"/>
              <a:buAutoNum type="alphaUcPeriod"/>
            </a:pPr>
            <a:r>
              <a:rPr lang="en-US" sz="3600" b="1" dirty="0" smtClean="0"/>
              <a:t>Follicular stimulating hormone (FSH)</a:t>
            </a:r>
          </a:p>
          <a:p>
            <a:pPr marL="742950" indent="-742950" algn="l" rtl="0">
              <a:buFont typeface="+mj-lt"/>
              <a:buAutoNum type="alphaUcPeriod"/>
            </a:pPr>
            <a:r>
              <a:rPr lang="en-US" sz="3600" b="1" dirty="0" err="1" smtClean="0"/>
              <a:t>Bromocriptine</a:t>
            </a:r>
            <a:endParaRPr lang="en-US" sz="3600" b="1" dirty="0" smtClean="0"/>
          </a:p>
          <a:p>
            <a:pPr marL="742950" indent="-742950" algn="l" rtl="0">
              <a:buFont typeface="+mj-lt"/>
              <a:buAutoNum type="alphaUcPeriod"/>
            </a:pPr>
            <a:r>
              <a:rPr lang="en-US" sz="3600" b="1" dirty="0" err="1" smtClean="0"/>
              <a:t>Clomifene</a:t>
            </a:r>
            <a:endParaRPr lang="en-US" sz="3600" b="1" dirty="0" smtClean="0"/>
          </a:p>
          <a:p>
            <a:pPr marL="742950" indent="-742950" algn="l" rtl="0">
              <a:buFont typeface="+mj-lt"/>
              <a:buAutoNum type="alphaUcPeriod"/>
            </a:pPr>
            <a:r>
              <a:rPr lang="en-US" sz="3600" b="1" dirty="0" smtClean="0"/>
              <a:t>Chorionic </a:t>
            </a:r>
            <a:r>
              <a:rPr lang="en-US" sz="3600" b="1" dirty="0" err="1" smtClean="0"/>
              <a:t>gonadotrophin</a:t>
            </a:r>
            <a:endParaRPr lang="en-US" sz="3600" b="1" dirty="0" smtClean="0"/>
          </a:p>
          <a:p>
            <a:pPr marL="742950" indent="-742950" algn="l" rtl="0">
              <a:buFont typeface="+mj-lt"/>
              <a:buAutoNum type="alphaUcPeriod"/>
            </a:pPr>
            <a:r>
              <a:rPr lang="en-US" sz="3600" b="1" dirty="0" smtClean="0"/>
              <a:t>Progesterone </a:t>
            </a:r>
          </a:p>
          <a:p>
            <a:pPr marL="742950" indent="-742950" algn="l" rtl="0">
              <a:buNone/>
            </a:pPr>
            <a:r>
              <a:rPr lang="en-US" sz="3600" b="1" dirty="0" smtClean="0">
                <a:solidFill>
                  <a:srgbClr val="FF0000"/>
                </a:solidFill>
              </a:rPr>
              <a:t>E</a:t>
            </a:r>
            <a:endParaRPr lang="ar-IQ"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normAutofit/>
          </a:bodyPr>
          <a:lstStyle/>
          <a:p>
            <a:r>
              <a:rPr lang="en-US" b="1" dirty="0" smtClean="0">
                <a:solidFill>
                  <a:srgbClr val="FF0000"/>
                </a:solidFill>
              </a:rPr>
              <a:t>MCQ</a:t>
            </a:r>
            <a:endParaRPr lang="en-US" b="1" dirty="0">
              <a:solidFill>
                <a:srgbClr val="FF0000"/>
              </a:solidFill>
            </a:endParaRPr>
          </a:p>
        </p:txBody>
      </p:sp>
      <p:sp>
        <p:nvSpPr>
          <p:cNvPr id="3" name="Content Placeholder 2"/>
          <p:cNvSpPr>
            <a:spLocks noGrp="1"/>
          </p:cNvSpPr>
          <p:nvPr>
            <p:ph idx="1"/>
          </p:nvPr>
        </p:nvSpPr>
        <p:spPr>
          <a:xfrm>
            <a:off x="457200" y="1052736"/>
            <a:ext cx="8229600" cy="5073427"/>
          </a:xfrm>
        </p:spPr>
        <p:txBody>
          <a:bodyPr>
            <a:normAutofit lnSpcReduction="10000"/>
          </a:bodyPr>
          <a:lstStyle/>
          <a:p>
            <a:pPr marL="0" indent="0" algn="l" rtl="0">
              <a:buNone/>
            </a:pPr>
            <a:r>
              <a:rPr lang="en-US" b="1" dirty="0"/>
              <a:t>A </a:t>
            </a:r>
            <a:r>
              <a:rPr lang="en-US" b="1" dirty="0" smtClean="0"/>
              <a:t>21 year old woman </a:t>
            </a:r>
            <a:r>
              <a:rPr lang="en-US" b="1" dirty="0"/>
              <a:t>seeks </a:t>
            </a:r>
            <a:r>
              <a:rPr lang="en-US" b="1" dirty="0" err="1"/>
              <a:t>postcoital</a:t>
            </a:r>
            <a:r>
              <a:rPr lang="en-US" b="1" dirty="0"/>
              <a:t> </a:t>
            </a:r>
            <a:r>
              <a:rPr lang="en-US" b="1" dirty="0" smtClean="0"/>
              <a:t>contraception after </a:t>
            </a:r>
            <a:r>
              <a:rPr lang="en-US" b="1" dirty="0" smtClean="0"/>
              <a:t>12</a:t>
            </a:r>
            <a:r>
              <a:rPr lang="en-US" b="1" dirty="0" smtClean="0"/>
              <a:t> </a:t>
            </a:r>
            <a:r>
              <a:rPr lang="en-US" b="1" dirty="0" smtClean="0"/>
              <a:t>days of intercourse. </a:t>
            </a:r>
            <a:r>
              <a:rPr lang="en-US" b="1" dirty="0"/>
              <a:t>Which of the </a:t>
            </a:r>
            <a:r>
              <a:rPr lang="en-US" b="1" dirty="0" smtClean="0"/>
              <a:t>following </a:t>
            </a:r>
            <a:r>
              <a:rPr lang="en-US" b="1" dirty="0"/>
              <a:t>preparations will be effective for this purpose?</a:t>
            </a:r>
          </a:p>
          <a:p>
            <a:pPr marL="0" indent="0" algn="l" rtl="0">
              <a:buNone/>
            </a:pPr>
            <a:r>
              <a:rPr lang="en-US" b="1" dirty="0"/>
              <a:t>(A) Clomiphene</a:t>
            </a:r>
          </a:p>
          <a:p>
            <a:pPr marL="0" indent="0" algn="l" rtl="0">
              <a:buNone/>
            </a:pPr>
            <a:r>
              <a:rPr lang="en-US" b="1" dirty="0"/>
              <a:t>(B) </a:t>
            </a:r>
            <a:r>
              <a:rPr lang="en-US" b="1" dirty="0" err="1"/>
              <a:t>Levonorgestrel</a:t>
            </a:r>
            <a:r>
              <a:rPr lang="en-US" b="1" dirty="0"/>
              <a:t> </a:t>
            </a:r>
          </a:p>
          <a:p>
            <a:pPr marL="0" indent="0" algn="l" rtl="0">
              <a:buNone/>
            </a:pPr>
            <a:r>
              <a:rPr lang="en-US" b="1" dirty="0"/>
              <a:t>(C) </a:t>
            </a:r>
            <a:r>
              <a:rPr lang="en-US" b="1" dirty="0" smtClean="0"/>
              <a:t>Finasteride</a:t>
            </a:r>
          </a:p>
          <a:p>
            <a:pPr marL="0" indent="0" algn="l" rtl="0">
              <a:buNone/>
            </a:pPr>
            <a:r>
              <a:rPr lang="en-US" b="1" dirty="0" smtClean="0"/>
              <a:t>(D</a:t>
            </a:r>
            <a:r>
              <a:rPr lang="en-US" b="1" dirty="0"/>
              <a:t>) </a:t>
            </a:r>
            <a:r>
              <a:rPr lang="en-US" b="1" dirty="0" smtClean="0"/>
              <a:t>Mifepristone </a:t>
            </a:r>
          </a:p>
          <a:p>
            <a:pPr marL="0" indent="0" algn="l" rtl="0">
              <a:buNone/>
            </a:pPr>
            <a:r>
              <a:rPr lang="en-US" b="1" dirty="0"/>
              <a:t>(E) Danazol</a:t>
            </a:r>
            <a:endParaRPr lang="en-US" b="1" dirty="0" smtClean="0"/>
          </a:p>
          <a:p>
            <a:pPr marL="0" indent="0" algn="l" rtl="0">
              <a:buNone/>
            </a:pPr>
            <a:r>
              <a:rPr lang="en-US" b="1" dirty="0">
                <a:solidFill>
                  <a:srgbClr val="FF0000"/>
                </a:solidFill>
              </a:rPr>
              <a:t>D</a:t>
            </a:r>
          </a:p>
        </p:txBody>
      </p:sp>
    </p:spTree>
    <p:extLst>
      <p:ext uri="{BB962C8B-B14F-4D97-AF65-F5344CB8AC3E}">
        <p14:creationId xmlns:p14="http://schemas.microsoft.com/office/powerpoint/2010/main" val="231336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27" y="116632"/>
            <a:ext cx="8229600" cy="576064"/>
          </a:xfrm>
        </p:spPr>
        <p:txBody>
          <a:bodyPr>
            <a:normAutofit fontScale="90000"/>
          </a:bodyPr>
          <a:lstStyle/>
          <a:p>
            <a:r>
              <a:rPr lang="en-US" b="1" dirty="0" smtClean="0">
                <a:solidFill>
                  <a:srgbClr val="FF0000"/>
                </a:solidFill>
              </a:rPr>
              <a:t>MCQ</a:t>
            </a:r>
            <a:endParaRPr lang="en-US" b="1" dirty="0">
              <a:solidFill>
                <a:srgbClr val="FF0000"/>
              </a:solidFill>
            </a:endParaRPr>
          </a:p>
        </p:txBody>
      </p:sp>
      <p:sp>
        <p:nvSpPr>
          <p:cNvPr id="3" name="Content Placeholder 2"/>
          <p:cNvSpPr>
            <a:spLocks noGrp="1"/>
          </p:cNvSpPr>
          <p:nvPr>
            <p:ph idx="1"/>
          </p:nvPr>
        </p:nvSpPr>
        <p:spPr>
          <a:xfrm>
            <a:off x="251520" y="692696"/>
            <a:ext cx="8784976" cy="6048672"/>
          </a:xfrm>
        </p:spPr>
        <p:txBody>
          <a:bodyPr>
            <a:noAutofit/>
          </a:bodyPr>
          <a:lstStyle/>
          <a:p>
            <a:pPr marL="0" indent="0" algn="l" rtl="0">
              <a:buNone/>
            </a:pPr>
            <a:r>
              <a:rPr lang="en-US" sz="2900" b="1" dirty="0"/>
              <a:t>A </a:t>
            </a:r>
            <a:r>
              <a:rPr lang="en-US" sz="2900" b="1" dirty="0" smtClean="0"/>
              <a:t>21-year-old </a:t>
            </a:r>
            <a:r>
              <a:rPr lang="en-US" sz="2900" b="1" dirty="0"/>
              <a:t>woman desires a combined oral contraceptive for pregnancy protection. Which of the following patient factors would lead a health professional to recommend an alternative form of contraception? </a:t>
            </a:r>
            <a:endParaRPr lang="en-US" sz="2900" b="1" dirty="0" smtClean="0"/>
          </a:p>
          <a:p>
            <a:pPr marL="514350" indent="-514350" algn="l" rtl="0">
              <a:buAutoNum type="alphaUcParenBoth"/>
            </a:pPr>
            <a:r>
              <a:rPr lang="en-US" sz="2900" b="1" dirty="0" smtClean="0"/>
              <a:t>Evidence </a:t>
            </a:r>
            <a:r>
              <a:rPr lang="en-US" sz="2900" b="1" dirty="0"/>
              <a:t>of hirsutism </a:t>
            </a:r>
            <a:endParaRPr lang="en-US" sz="2900" b="1" dirty="0" smtClean="0"/>
          </a:p>
          <a:p>
            <a:pPr marL="514350" indent="-514350" algn="l" rtl="0">
              <a:buAutoNum type="alphaUcParenBoth"/>
            </a:pPr>
            <a:r>
              <a:rPr lang="en-US" sz="2900" b="1" dirty="0" smtClean="0"/>
              <a:t>History </a:t>
            </a:r>
            <a:r>
              <a:rPr lang="en-US" sz="2900" b="1" dirty="0"/>
              <a:t>of </a:t>
            </a:r>
            <a:r>
              <a:rPr lang="en-US" sz="2900" b="1" dirty="0" smtClean="0"/>
              <a:t>GERD </a:t>
            </a:r>
            <a:r>
              <a:rPr lang="en-US" sz="2900" b="1" dirty="0"/>
              <a:t>and is </a:t>
            </a:r>
            <a:r>
              <a:rPr lang="en-US" sz="2900" b="1" dirty="0" smtClean="0"/>
              <a:t>currently on </a:t>
            </a:r>
            <a:r>
              <a:rPr lang="en-US" sz="2900" b="1" dirty="0"/>
              <a:t>omeprazole </a:t>
            </a:r>
            <a:endParaRPr lang="en-US" sz="2900" b="1" dirty="0" smtClean="0"/>
          </a:p>
          <a:p>
            <a:pPr marL="514350" indent="-514350" algn="l" rtl="0">
              <a:buAutoNum type="alphaUcParenBoth"/>
            </a:pPr>
            <a:r>
              <a:rPr lang="en-US" sz="2900" b="1" dirty="0" smtClean="0"/>
              <a:t>History </a:t>
            </a:r>
            <a:r>
              <a:rPr lang="en-US" sz="2900" b="1" dirty="0"/>
              <a:t>of pelvic inflammatory </a:t>
            </a:r>
            <a:r>
              <a:rPr lang="en-US" sz="2900" b="1" dirty="0" smtClean="0"/>
              <a:t>disease</a:t>
            </a:r>
          </a:p>
          <a:p>
            <a:pPr marL="514350" indent="-514350" algn="l" rtl="0">
              <a:buAutoNum type="alphaUcParenBoth"/>
            </a:pPr>
            <a:r>
              <a:rPr lang="en-US" sz="2900" b="1" dirty="0" smtClean="0"/>
              <a:t>History </a:t>
            </a:r>
            <a:r>
              <a:rPr lang="en-US" sz="2900" b="1" dirty="0"/>
              <a:t>of migraine headache </a:t>
            </a:r>
            <a:endParaRPr lang="en-US" sz="2900" b="1" dirty="0" smtClean="0"/>
          </a:p>
          <a:p>
            <a:pPr marL="0" indent="0" algn="l" rtl="0">
              <a:buNone/>
            </a:pPr>
            <a:r>
              <a:rPr lang="en-US" sz="2900" b="1" dirty="0" smtClean="0"/>
              <a:t>(</a:t>
            </a:r>
            <a:r>
              <a:rPr lang="en-US" sz="2900" b="1" dirty="0"/>
              <a:t>E) She plans to use this contraceptive for about 1 year and will then attempt to become </a:t>
            </a:r>
            <a:r>
              <a:rPr lang="en-US" sz="2900" b="1" dirty="0" smtClean="0"/>
              <a:t>pregnant </a:t>
            </a:r>
          </a:p>
          <a:p>
            <a:pPr marL="0" indent="0" algn="l" rtl="0">
              <a:buNone/>
            </a:pPr>
            <a:r>
              <a:rPr lang="en-US" sz="2900" b="1" dirty="0">
                <a:solidFill>
                  <a:srgbClr val="FF0000"/>
                </a:solidFill>
              </a:rPr>
              <a:t>D</a:t>
            </a:r>
          </a:p>
        </p:txBody>
      </p:sp>
    </p:spTree>
    <p:extLst>
      <p:ext uri="{BB962C8B-B14F-4D97-AF65-F5344CB8AC3E}">
        <p14:creationId xmlns:p14="http://schemas.microsoft.com/office/powerpoint/2010/main" val="115803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en-US" b="1" dirty="0" smtClean="0">
                <a:solidFill>
                  <a:srgbClr val="FF0000"/>
                </a:solidFill>
              </a:rPr>
              <a:t>MCQ</a:t>
            </a:r>
            <a:endParaRPr lang="en-US" b="1" dirty="0">
              <a:solidFill>
                <a:srgbClr val="FF0000"/>
              </a:solidFill>
            </a:endParaRPr>
          </a:p>
        </p:txBody>
      </p:sp>
      <p:sp>
        <p:nvSpPr>
          <p:cNvPr id="3" name="Content Placeholder 2"/>
          <p:cNvSpPr>
            <a:spLocks noGrp="1"/>
          </p:cNvSpPr>
          <p:nvPr>
            <p:ph idx="1"/>
          </p:nvPr>
        </p:nvSpPr>
        <p:spPr>
          <a:xfrm>
            <a:off x="323528" y="836712"/>
            <a:ext cx="8568952" cy="5760640"/>
          </a:xfrm>
        </p:spPr>
        <p:txBody>
          <a:bodyPr>
            <a:normAutofit/>
          </a:bodyPr>
          <a:lstStyle/>
          <a:p>
            <a:pPr marL="0" indent="0" algn="l" rtl="0">
              <a:buNone/>
            </a:pPr>
            <a:r>
              <a:rPr lang="en-US" sz="2800" b="1" dirty="0" smtClean="0"/>
              <a:t>A </a:t>
            </a:r>
            <a:r>
              <a:rPr lang="en-US" sz="2800" b="1" dirty="0"/>
              <a:t>50-year-old woman with a positive mammogram undergoes lumpectomy and a small carcinoma is removed. Biochemical analysis of the cancer reveals the presence of estrogen and progesterone receptors. After this procedure, she will probably receive which of the following drugs? </a:t>
            </a:r>
            <a:endParaRPr lang="en-US" sz="2800" b="1" dirty="0" smtClean="0"/>
          </a:p>
          <a:p>
            <a:pPr marL="514350" indent="-514350" algn="l" rtl="0">
              <a:buAutoNum type="alphaUcParenBoth"/>
            </a:pPr>
            <a:r>
              <a:rPr lang="en-US" sz="2800" b="1" dirty="0" smtClean="0"/>
              <a:t>Danazol </a:t>
            </a:r>
          </a:p>
          <a:p>
            <a:pPr marL="514350" indent="-514350" algn="l" rtl="0">
              <a:buAutoNum type="alphaUcParenBoth"/>
            </a:pPr>
            <a:r>
              <a:rPr lang="en-US" sz="2800" b="1" dirty="0" err="1" smtClean="0"/>
              <a:t>Flutamide</a:t>
            </a:r>
            <a:endParaRPr lang="en-US" sz="2800" b="1" dirty="0"/>
          </a:p>
          <a:p>
            <a:pPr marL="514350" indent="-514350" algn="l" rtl="0">
              <a:buAutoNum type="alphaUcParenBoth"/>
            </a:pPr>
            <a:r>
              <a:rPr lang="en-US" sz="2800" b="1" dirty="0"/>
              <a:t>Levonorgestrel</a:t>
            </a:r>
            <a:endParaRPr lang="en-US" sz="2800" b="1" dirty="0" smtClean="0"/>
          </a:p>
          <a:p>
            <a:pPr marL="514350" indent="-514350" algn="l" rtl="0">
              <a:buAutoNum type="alphaUcParenBoth"/>
            </a:pPr>
            <a:r>
              <a:rPr lang="en-US" sz="2800" b="1" dirty="0" smtClean="0"/>
              <a:t>Mifepristone</a:t>
            </a:r>
          </a:p>
          <a:p>
            <a:pPr marL="514350" indent="-514350" algn="l" rtl="0">
              <a:buAutoNum type="alphaUcParenBoth"/>
            </a:pPr>
            <a:r>
              <a:rPr lang="en-US" sz="2800" b="1" dirty="0" smtClean="0"/>
              <a:t>Tamoxifen</a:t>
            </a:r>
          </a:p>
          <a:p>
            <a:pPr marL="0" indent="0" algn="l" rtl="0">
              <a:buNone/>
            </a:pPr>
            <a:r>
              <a:rPr lang="en-US" sz="2800" b="1" dirty="0">
                <a:solidFill>
                  <a:srgbClr val="FF0000"/>
                </a:solidFill>
              </a:rPr>
              <a:t>E</a:t>
            </a:r>
          </a:p>
        </p:txBody>
      </p:sp>
    </p:spTree>
    <p:extLst>
      <p:ext uri="{BB962C8B-B14F-4D97-AF65-F5344CB8AC3E}">
        <p14:creationId xmlns:p14="http://schemas.microsoft.com/office/powerpoint/2010/main" val="143182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b="1" dirty="0" smtClean="0">
                <a:solidFill>
                  <a:srgbClr val="FF0000"/>
                </a:solidFill>
              </a:rPr>
              <a:t>MCQ</a:t>
            </a:r>
            <a:endParaRPr lang="en-US" b="1" dirty="0">
              <a:solidFill>
                <a:srgbClr val="FF0000"/>
              </a:solidFill>
            </a:endParaRPr>
          </a:p>
        </p:txBody>
      </p:sp>
      <p:sp>
        <p:nvSpPr>
          <p:cNvPr id="3" name="Content Placeholder 2"/>
          <p:cNvSpPr>
            <a:spLocks noGrp="1"/>
          </p:cNvSpPr>
          <p:nvPr>
            <p:ph idx="1"/>
          </p:nvPr>
        </p:nvSpPr>
        <p:spPr>
          <a:xfrm>
            <a:off x="323528" y="1052736"/>
            <a:ext cx="8229600" cy="5184576"/>
          </a:xfrm>
        </p:spPr>
        <p:txBody>
          <a:bodyPr>
            <a:normAutofit fontScale="92500" lnSpcReduction="10000"/>
          </a:bodyPr>
          <a:lstStyle/>
          <a:p>
            <a:pPr marL="0" indent="0" algn="l" rtl="0">
              <a:buNone/>
            </a:pPr>
            <a:r>
              <a:rPr lang="en-US" b="1" dirty="0"/>
              <a:t>A </a:t>
            </a:r>
            <a:r>
              <a:rPr lang="en-US" b="1" dirty="0" smtClean="0"/>
              <a:t>21 year old </a:t>
            </a:r>
            <a:r>
              <a:rPr lang="en-US" b="1" dirty="0"/>
              <a:t>woman complains of abdominal pain at the time of menstruation. Careful evaluation indicates </a:t>
            </a:r>
            <a:r>
              <a:rPr lang="en-US" b="1" dirty="0" smtClean="0"/>
              <a:t>endometriosis. </a:t>
            </a:r>
            <a:r>
              <a:rPr lang="en-US" b="1" dirty="0"/>
              <a:t>Which of the following is the most </a:t>
            </a:r>
            <a:r>
              <a:rPr lang="en-US" b="1" dirty="0" smtClean="0"/>
              <a:t>appropriate therapy </a:t>
            </a:r>
            <a:r>
              <a:rPr lang="en-US" b="1" dirty="0"/>
              <a:t>for this patient? </a:t>
            </a:r>
            <a:endParaRPr lang="en-US" b="1" dirty="0" smtClean="0"/>
          </a:p>
          <a:p>
            <a:pPr marL="514350" indent="-514350" algn="l" rtl="0">
              <a:buAutoNum type="alphaUcParenBoth"/>
            </a:pPr>
            <a:r>
              <a:rPr lang="en-US" b="1" dirty="0" err="1" smtClean="0"/>
              <a:t>Flutamide</a:t>
            </a:r>
            <a:r>
              <a:rPr lang="en-US" b="1" dirty="0"/>
              <a:t>, orally </a:t>
            </a:r>
            <a:endParaRPr lang="en-US" b="1" dirty="0" smtClean="0"/>
          </a:p>
          <a:p>
            <a:pPr marL="514350" indent="-514350" algn="l" rtl="0">
              <a:buAutoNum type="alphaUcParenBoth"/>
            </a:pPr>
            <a:r>
              <a:rPr lang="en-US" b="1" dirty="0" smtClean="0"/>
              <a:t>Medroxyprogesterone </a:t>
            </a:r>
            <a:r>
              <a:rPr lang="en-US" b="1" dirty="0"/>
              <a:t>by </a:t>
            </a:r>
            <a:r>
              <a:rPr lang="en-US" b="1" dirty="0" smtClean="0"/>
              <a:t>IM </a:t>
            </a:r>
            <a:r>
              <a:rPr lang="en-US" b="1" dirty="0"/>
              <a:t>injection </a:t>
            </a:r>
            <a:endParaRPr lang="en-US" b="1" dirty="0" smtClean="0"/>
          </a:p>
          <a:p>
            <a:pPr marL="514350" indent="-514350" algn="l" rtl="0">
              <a:buAutoNum type="alphaUcParenBoth"/>
            </a:pPr>
            <a:r>
              <a:rPr lang="en-US" b="1" dirty="0" err="1" smtClean="0"/>
              <a:t>Norgestrel</a:t>
            </a:r>
            <a:r>
              <a:rPr lang="en-US" b="1" dirty="0" smtClean="0"/>
              <a:t> </a:t>
            </a:r>
            <a:r>
              <a:rPr lang="en-US" b="1" dirty="0"/>
              <a:t>as an IUD </a:t>
            </a:r>
            <a:endParaRPr lang="en-US" b="1" dirty="0" smtClean="0"/>
          </a:p>
          <a:p>
            <a:pPr marL="514350" indent="-514350" algn="l" rtl="0">
              <a:buAutoNum type="alphaUcParenBoth"/>
            </a:pPr>
            <a:r>
              <a:rPr lang="en-US" b="1" dirty="0" err="1" smtClean="0"/>
              <a:t>Oxandrolone</a:t>
            </a:r>
            <a:r>
              <a:rPr lang="en-US" b="1" dirty="0" smtClean="0"/>
              <a:t> </a:t>
            </a:r>
            <a:r>
              <a:rPr lang="en-US" b="1" dirty="0"/>
              <a:t>by intramuscular injection </a:t>
            </a:r>
            <a:endParaRPr lang="en-US" b="1" dirty="0" smtClean="0"/>
          </a:p>
          <a:p>
            <a:pPr marL="514350" indent="-514350" algn="l" rtl="0">
              <a:buAutoNum type="alphaUcParenBoth"/>
            </a:pPr>
            <a:r>
              <a:rPr lang="en-US" b="1" dirty="0" err="1" smtClean="0"/>
              <a:t>Raloxifene</a:t>
            </a:r>
            <a:r>
              <a:rPr lang="en-US" b="1" dirty="0" smtClean="0"/>
              <a:t> orally </a:t>
            </a:r>
          </a:p>
          <a:p>
            <a:pPr marL="0" indent="0" algn="l" rtl="0">
              <a:buNone/>
            </a:pPr>
            <a:r>
              <a:rPr lang="en-US" b="1" dirty="0">
                <a:solidFill>
                  <a:srgbClr val="FF0000"/>
                </a:solidFill>
              </a:rPr>
              <a:t>B</a:t>
            </a:r>
          </a:p>
        </p:txBody>
      </p:sp>
    </p:spTree>
    <p:extLst>
      <p:ext uri="{BB962C8B-B14F-4D97-AF65-F5344CB8AC3E}">
        <p14:creationId xmlns:p14="http://schemas.microsoft.com/office/powerpoint/2010/main" val="110827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301006"/>
          </a:xfrm>
        </p:spPr>
        <p:txBody>
          <a:bodyPr/>
          <a:lstStyle/>
          <a:p>
            <a:r>
              <a:rPr lang="en-US" b="1" dirty="0" smtClean="0">
                <a:solidFill>
                  <a:srgbClr val="FF0000"/>
                </a:solidFill>
              </a:rPr>
              <a:t>MCQ</a:t>
            </a:r>
            <a:endParaRPr lang="en-US" b="1" dirty="0">
              <a:solidFill>
                <a:srgbClr val="FF0000"/>
              </a:solidFill>
            </a:endParaRPr>
          </a:p>
        </p:txBody>
      </p:sp>
      <p:sp>
        <p:nvSpPr>
          <p:cNvPr id="3" name="Content Placeholder 2"/>
          <p:cNvSpPr>
            <a:spLocks noGrp="1"/>
          </p:cNvSpPr>
          <p:nvPr>
            <p:ph idx="1"/>
          </p:nvPr>
        </p:nvSpPr>
        <p:spPr>
          <a:xfrm>
            <a:off x="251520" y="836712"/>
            <a:ext cx="8640960" cy="6021288"/>
          </a:xfrm>
        </p:spPr>
        <p:txBody>
          <a:bodyPr>
            <a:normAutofit/>
          </a:bodyPr>
          <a:lstStyle/>
          <a:p>
            <a:pPr marL="0" indent="0" algn="l" rtl="0">
              <a:buNone/>
            </a:pPr>
            <a:r>
              <a:rPr lang="en-US" sz="3100" b="1" dirty="0"/>
              <a:t>Finasteride has efficacy in the prevention of male-pattern baldness by virtue of its ability to do which of the following? </a:t>
            </a:r>
            <a:endParaRPr lang="en-US" sz="3100" b="1" dirty="0" smtClean="0"/>
          </a:p>
          <a:p>
            <a:pPr marL="514350" indent="-514350" algn="l" rtl="0">
              <a:buAutoNum type="alphaUcParenBoth"/>
            </a:pPr>
            <a:r>
              <a:rPr lang="en-US" sz="3100" b="1" dirty="0" smtClean="0"/>
              <a:t>Competitively </a:t>
            </a:r>
            <a:r>
              <a:rPr lang="en-US" sz="3100" b="1" dirty="0"/>
              <a:t>antagonize androgen receptors </a:t>
            </a:r>
          </a:p>
          <a:p>
            <a:pPr marL="514350" indent="-514350" algn="l" rtl="0">
              <a:buAutoNum type="alphaUcParenBoth"/>
            </a:pPr>
            <a:r>
              <a:rPr lang="en-US" sz="3100" b="1" dirty="0" smtClean="0"/>
              <a:t>Decrease </a:t>
            </a:r>
            <a:r>
              <a:rPr lang="en-US" sz="3100" b="1" dirty="0"/>
              <a:t>the release of gonadotropins </a:t>
            </a:r>
            <a:r>
              <a:rPr lang="en-US" sz="3100" b="1" dirty="0" smtClean="0"/>
              <a:t> </a:t>
            </a:r>
          </a:p>
          <a:p>
            <a:pPr marL="514350" indent="-514350" algn="l" rtl="0">
              <a:buAutoNum type="alphaUcParenBoth"/>
            </a:pPr>
            <a:r>
              <a:rPr lang="en-US" sz="3100" b="1" dirty="0" smtClean="0"/>
              <a:t>Increase </a:t>
            </a:r>
            <a:r>
              <a:rPr lang="en-US" sz="3100" b="1" dirty="0"/>
              <a:t>the serum concentration of sex hormone-binding globulin </a:t>
            </a:r>
          </a:p>
          <a:p>
            <a:pPr marL="514350" indent="-514350" algn="l" rtl="0">
              <a:buAutoNum type="alphaUcParenBoth"/>
            </a:pPr>
            <a:r>
              <a:rPr lang="en-US" sz="3100" b="1" dirty="0" smtClean="0"/>
              <a:t>Inhibit </a:t>
            </a:r>
            <a:r>
              <a:rPr lang="en-US" sz="3100" b="1" dirty="0"/>
              <a:t>the synthesis of testosterone </a:t>
            </a:r>
          </a:p>
          <a:p>
            <a:pPr marL="514350" indent="-514350" algn="l" rtl="0">
              <a:buAutoNum type="alphaUcParenBoth"/>
            </a:pPr>
            <a:r>
              <a:rPr lang="en-US" sz="3100" b="1" dirty="0" smtClean="0"/>
              <a:t>Reduce the </a:t>
            </a:r>
            <a:r>
              <a:rPr lang="en-US" sz="3100" b="1" dirty="0"/>
              <a:t>production of </a:t>
            </a:r>
            <a:r>
              <a:rPr lang="en-US" sz="3100" b="1" dirty="0" err="1" smtClean="0"/>
              <a:t>dihydrotestosterone</a:t>
            </a:r>
            <a:r>
              <a:rPr lang="en-US" sz="3100" b="1" dirty="0" smtClean="0"/>
              <a:t> </a:t>
            </a:r>
          </a:p>
          <a:p>
            <a:pPr marL="0" indent="0" algn="l" rtl="0">
              <a:buNone/>
            </a:pPr>
            <a:r>
              <a:rPr lang="en-US" sz="3100" b="1" dirty="0">
                <a:solidFill>
                  <a:srgbClr val="FF0000"/>
                </a:solidFill>
              </a:rPr>
              <a:t>E</a:t>
            </a:r>
          </a:p>
        </p:txBody>
      </p:sp>
    </p:spTree>
    <p:extLst>
      <p:ext uri="{BB962C8B-B14F-4D97-AF65-F5344CB8AC3E}">
        <p14:creationId xmlns:p14="http://schemas.microsoft.com/office/powerpoint/2010/main" val="243250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0"/>
            <a:ext cx="8964488" cy="692696"/>
          </a:xfrm>
        </p:spPr>
        <p:txBody>
          <a:bodyPr>
            <a:normAutofit fontScale="90000"/>
          </a:bodyPr>
          <a:lstStyle/>
          <a:p>
            <a:pPr algn="l" rtl="0"/>
            <a:r>
              <a:rPr lang="en-US" sz="4000" b="1" dirty="0" smtClean="0">
                <a:solidFill>
                  <a:srgbClr val="FF0000"/>
                </a:solidFill>
              </a:rPr>
              <a:t>2. Synthetic Estrogens</a:t>
            </a:r>
            <a:endParaRPr lang="ar-IQ" sz="4000" dirty="0">
              <a:solidFill>
                <a:srgbClr val="FF0000"/>
              </a:solidFill>
            </a:endParaRPr>
          </a:p>
        </p:txBody>
      </p:sp>
      <p:sp>
        <p:nvSpPr>
          <p:cNvPr id="3" name="عنصر نائب للمحتوى 2"/>
          <p:cNvSpPr>
            <a:spLocks noGrp="1"/>
          </p:cNvSpPr>
          <p:nvPr>
            <p:ph idx="1"/>
          </p:nvPr>
        </p:nvSpPr>
        <p:spPr>
          <a:xfrm>
            <a:off x="323528" y="692696"/>
            <a:ext cx="8640960" cy="6165304"/>
          </a:xfrm>
        </p:spPr>
        <p:txBody>
          <a:bodyPr>
            <a:noAutofit/>
          </a:bodyPr>
          <a:lstStyle/>
          <a:p>
            <a:pPr algn="l" rtl="0">
              <a:buNone/>
            </a:pPr>
            <a:r>
              <a:rPr lang="en-US" sz="3000" b="1" dirty="0" smtClean="0"/>
              <a:t> </a:t>
            </a:r>
            <a:r>
              <a:rPr lang="en-US" sz="3000" b="1" dirty="0" err="1" smtClean="0">
                <a:solidFill>
                  <a:srgbClr val="FF0000"/>
                </a:solidFill>
              </a:rPr>
              <a:t>Ethinylestradiol</a:t>
            </a:r>
            <a:r>
              <a:rPr lang="en-US" sz="3000" b="1" dirty="0" smtClean="0"/>
              <a:t> : Undergoes less first pass metabolism than the natural estrogens, so are effective orally.</a:t>
            </a:r>
          </a:p>
          <a:p>
            <a:pPr algn="l" rtl="0">
              <a:buNone/>
            </a:pPr>
            <a:r>
              <a:rPr lang="en-US" sz="3000" b="1" dirty="0">
                <a:solidFill>
                  <a:srgbClr val="FF0000"/>
                </a:solidFill>
              </a:rPr>
              <a:t>Pharmacokinetics</a:t>
            </a:r>
            <a:r>
              <a:rPr lang="en-US" sz="3000" b="1" dirty="0"/>
              <a:t> Estrogens are readily absorbed through GIT, skin and mucus membrane. Estradiol is rapidly metabolized compared with </a:t>
            </a:r>
            <a:r>
              <a:rPr lang="en-US" sz="3000" b="1" dirty="0" err="1"/>
              <a:t>ethinylestradiol</a:t>
            </a:r>
            <a:r>
              <a:rPr lang="en-US" sz="3000" b="1" dirty="0"/>
              <a:t> . </a:t>
            </a:r>
          </a:p>
          <a:p>
            <a:pPr algn="l" rtl="0">
              <a:buNone/>
            </a:pPr>
            <a:r>
              <a:rPr lang="en-US" sz="3000" b="1" dirty="0"/>
              <a:t>Estrogens are fat soluble, stored in adipose tissue</a:t>
            </a:r>
          </a:p>
          <a:p>
            <a:pPr algn="l" rtl="0">
              <a:buNone/>
            </a:pPr>
            <a:r>
              <a:rPr lang="en-US" sz="3000" b="1" dirty="0"/>
              <a:t>They are excreted in bile and reabsorbed through </a:t>
            </a:r>
            <a:r>
              <a:rPr lang="en-US" sz="3000" b="1" dirty="0" err="1"/>
              <a:t>entero</a:t>
            </a:r>
            <a:r>
              <a:rPr lang="en-US" sz="3000" b="1" dirty="0"/>
              <a:t>-hepatic circulation.</a:t>
            </a:r>
          </a:p>
          <a:p>
            <a:pPr algn="l" rtl="0">
              <a:buNone/>
            </a:pPr>
            <a:r>
              <a:rPr lang="en-US" sz="3000" b="1" dirty="0"/>
              <a:t>Synthetic estrogens have longer duration of action and higher potency than natural estrogens. </a:t>
            </a:r>
            <a:endParaRPr lang="ar-IQ"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052736"/>
          </a:xfrm>
        </p:spPr>
        <p:txBody>
          <a:bodyPr/>
          <a:lstStyle/>
          <a:p>
            <a:r>
              <a:rPr lang="en-US" b="1" dirty="0" smtClean="0">
                <a:solidFill>
                  <a:srgbClr val="FF0000"/>
                </a:solidFill>
              </a:rPr>
              <a:t>Therapeutic Uses of Estrogens </a:t>
            </a:r>
            <a:endParaRPr lang="ar-IQ" dirty="0">
              <a:solidFill>
                <a:srgbClr val="FF0000"/>
              </a:solidFill>
            </a:endParaRPr>
          </a:p>
        </p:txBody>
      </p:sp>
      <p:sp>
        <p:nvSpPr>
          <p:cNvPr id="3" name="عنصر نائب للمحتوى 2"/>
          <p:cNvSpPr>
            <a:spLocks noGrp="1"/>
          </p:cNvSpPr>
          <p:nvPr>
            <p:ph idx="1"/>
          </p:nvPr>
        </p:nvSpPr>
        <p:spPr>
          <a:xfrm>
            <a:off x="0" y="1124744"/>
            <a:ext cx="9144000" cy="5733256"/>
          </a:xfrm>
        </p:spPr>
        <p:txBody>
          <a:bodyPr>
            <a:normAutofit/>
          </a:bodyPr>
          <a:lstStyle/>
          <a:p>
            <a:pPr algn="l" rtl="0">
              <a:buNone/>
            </a:pPr>
            <a:r>
              <a:rPr lang="en-US" sz="3600" b="1" dirty="0" smtClean="0">
                <a:solidFill>
                  <a:srgbClr val="FF0000"/>
                </a:solidFill>
              </a:rPr>
              <a:t>1</a:t>
            </a:r>
            <a:r>
              <a:rPr lang="en-US" sz="4000" b="1" dirty="0" smtClean="0">
                <a:solidFill>
                  <a:srgbClr val="FF0000"/>
                </a:solidFill>
              </a:rPr>
              <a:t>. </a:t>
            </a:r>
            <a:r>
              <a:rPr lang="en-US" sz="3600" b="1" dirty="0" smtClean="0"/>
              <a:t>For contraception </a:t>
            </a:r>
          </a:p>
          <a:p>
            <a:pPr algn="l" rtl="0">
              <a:buNone/>
            </a:pPr>
            <a:r>
              <a:rPr lang="en-US" sz="3600" b="1" dirty="0" smtClean="0">
                <a:solidFill>
                  <a:srgbClr val="FF0000"/>
                </a:solidFill>
              </a:rPr>
              <a:t>2. </a:t>
            </a:r>
            <a:r>
              <a:rPr lang="en-US" sz="3600" b="1" dirty="0" smtClean="0"/>
              <a:t>Replacement therapy </a:t>
            </a:r>
          </a:p>
          <a:p>
            <a:pPr algn="l" rtl="0">
              <a:buNone/>
            </a:pPr>
            <a:r>
              <a:rPr lang="en-US" sz="3600" b="1" dirty="0" smtClean="0"/>
              <a:t>a. Postmenopausal - to relieve vasomotor symptoms like hot flushes, sleeplessness and vaginal dryness </a:t>
            </a:r>
          </a:p>
          <a:p>
            <a:pPr algn="l" rtl="0">
              <a:buNone/>
            </a:pPr>
            <a:r>
              <a:rPr lang="en-US" sz="3600" b="1" dirty="0" smtClean="0"/>
              <a:t>b. Premenopausal patients e.g. primary or premature or surgical menopause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Adverse Effects</a:t>
            </a:r>
            <a:r>
              <a:rPr lang="en-US" b="1" dirty="0" smtClean="0"/>
              <a:t> </a:t>
            </a:r>
            <a:endParaRPr lang="ar-IQ" dirty="0"/>
          </a:p>
        </p:txBody>
      </p:sp>
      <p:sp>
        <p:nvSpPr>
          <p:cNvPr id="3" name="عنصر نائب للمحتوى 2"/>
          <p:cNvSpPr>
            <a:spLocks noGrp="1"/>
          </p:cNvSpPr>
          <p:nvPr>
            <p:ph idx="1"/>
          </p:nvPr>
        </p:nvSpPr>
        <p:spPr>
          <a:xfrm>
            <a:off x="0" y="1268760"/>
            <a:ext cx="9144000" cy="5589240"/>
          </a:xfrm>
        </p:spPr>
        <p:txBody>
          <a:bodyPr>
            <a:normAutofit/>
          </a:bodyPr>
          <a:lstStyle/>
          <a:p>
            <a:pPr algn="l" rtl="0">
              <a:buNone/>
            </a:pPr>
            <a:r>
              <a:rPr lang="en-US" sz="3600" b="1" dirty="0" smtClean="0"/>
              <a:t>1. Nausea and breast tenderness</a:t>
            </a:r>
          </a:p>
          <a:p>
            <a:pPr algn="l" rtl="0">
              <a:buNone/>
            </a:pPr>
            <a:r>
              <a:rPr lang="en-US" sz="3600" b="1" dirty="0" smtClean="0"/>
              <a:t>2. Headache, peripheral edema and hypertension </a:t>
            </a:r>
          </a:p>
          <a:p>
            <a:pPr algn="l" rtl="0">
              <a:buNone/>
            </a:pPr>
            <a:r>
              <a:rPr lang="en-US" sz="3600" b="1" dirty="0" smtClean="0"/>
              <a:t>3. Postmenopausal uterine bleeding </a:t>
            </a:r>
          </a:p>
          <a:p>
            <a:pPr algn="l" rtl="0">
              <a:buNone/>
            </a:pPr>
            <a:r>
              <a:rPr lang="en-US" sz="3600" b="1" dirty="0" smtClean="0"/>
              <a:t>4. Increased risk of </a:t>
            </a:r>
            <a:r>
              <a:rPr lang="en-US" sz="3600" b="1" dirty="0" err="1" smtClean="0"/>
              <a:t>thromboembolism</a:t>
            </a:r>
            <a:r>
              <a:rPr lang="en-US" sz="3600" b="1" dirty="0" smtClean="0"/>
              <a:t>, gall stones, breast and endometrial cancer </a:t>
            </a:r>
            <a:endParaRPr lang="ar-IQ"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908720"/>
          </a:xfrm>
        </p:spPr>
        <p:txBody>
          <a:bodyPr>
            <a:normAutofit/>
          </a:bodyPr>
          <a:lstStyle/>
          <a:p>
            <a:r>
              <a:rPr lang="en-US" b="1" dirty="0" smtClean="0">
                <a:solidFill>
                  <a:srgbClr val="FF0000"/>
                </a:solidFill>
              </a:rPr>
              <a:t>Progesterone </a:t>
            </a:r>
            <a:r>
              <a:rPr lang="en-US" b="1" dirty="0" smtClean="0"/>
              <a:t> </a:t>
            </a:r>
            <a:endParaRPr lang="ar-IQ" dirty="0"/>
          </a:p>
        </p:txBody>
      </p:sp>
      <p:sp>
        <p:nvSpPr>
          <p:cNvPr id="3" name="عنصر نائب للمحتوى 2"/>
          <p:cNvSpPr>
            <a:spLocks noGrp="1"/>
          </p:cNvSpPr>
          <p:nvPr>
            <p:ph idx="1"/>
          </p:nvPr>
        </p:nvSpPr>
        <p:spPr>
          <a:xfrm>
            <a:off x="0" y="764704"/>
            <a:ext cx="9144000" cy="6093296"/>
          </a:xfrm>
        </p:spPr>
        <p:txBody>
          <a:bodyPr>
            <a:noAutofit/>
          </a:bodyPr>
          <a:lstStyle/>
          <a:p>
            <a:pPr algn="l" rtl="0">
              <a:buNone/>
            </a:pPr>
            <a:r>
              <a:rPr lang="en-US" sz="3600" b="1" dirty="0" smtClean="0"/>
              <a:t>Progesterone is the natural progestin, is produced in response to LH in both females (secreted by corpus luteum during the 2nd half of menstrual cycle and by placenta) and in males (secreted by testes). Also by both sexes in adrenal cortex</a:t>
            </a:r>
          </a:p>
          <a:p>
            <a:pPr algn="l" rtl="0">
              <a:buNone/>
            </a:pPr>
            <a:r>
              <a:rPr lang="en-US" sz="3600" b="1" dirty="0" smtClean="0"/>
              <a:t>In female it converts uterine epithelium from proliferative to secretory phase for implantation of the newly formed embryo </a:t>
            </a:r>
            <a:endParaRPr lang="ar-IQ"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2314</TotalTime>
  <Words>2814</Words>
  <Application>Microsoft Office PowerPoint</Application>
  <PresentationFormat>On-screen Show (4:3)</PresentationFormat>
  <Paragraphs>270</Paragraphs>
  <Slides>59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Times New Roman</vt:lpstr>
      <vt:lpstr>سمة Office</vt:lpstr>
      <vt:lpstr>Sex Hormones</vt:lpstr>
      <vt:lpstr> Sex (Gonadal) Hormones  </vt:lpstr>
      <vt:lpstr>OVARIAN HORMONES</vt:lpstr>
      <vt:lpstr>PowerPoint Presentation</vt:lpstr>
      <vt:lpstr>Estrogens </vt:lpstr>
      <vt:lpstr>2. Synthetic Estrogens</vt:lpstr>
      <vt:lpstr>Therapeutic Uses of Estrogens </vt:lpstr>
      <vt:lpstr>Adverse Effects </vt:lpstr>
      <vt:lpstr>Progesterone  </vt:lpstr>
      <vt:lpstr>The high levels of progesterone during the luteal phase inhibit production of gonadotrophins and prevent further ovulation </vt:lpstr>
      <vt:lpstr>Progestogins are of two types:</vt:lpstr>
      <vt:lpstr>Pharmacokinetics </vt:lpstr>
      <vt:lpstr>Clinical Uses </vt:lpstr>
      <vt:lpstr>Adverse Effects </vt:lpstr>
      <vt:lpstr>Hormonal Contraceptives</vt:lpstr>
      <vt:lpstr> Oral Contraceptives   </vt:lpstr>
      <vt:lpstr>Combined Oral Contraceptive Pills </vt:lpstr>
      <vt:lpstr>Examples of Combinations: Mercilon (ethinylestradiol 20 microg. + desogestrel 150 microg.) Marvelon (ethinylestradiol 30 microg. + desogestrel 150 microg.)</vt:lpstr>
      <vt:lpstr>PowerPoint Presentation</vt:lpstr>
      <vt:lpstr>PowerPoint Presentation</vt:lpstr>
      <vt:lpstr>PowerPoint Presentation</vt:lpstr>
      <vt:lpstr>PowerPoint Presentation</vt:lpstr>
      <vt:lpstr>Other Clinical Benefits of OCP</vt:lpstr>
      <vt:lpstr>Adverse effects </vt:lpstr>
      <vt:lpstr>Absolute contraindications</vt:lpstr>
      <vt:lpstr>Missed pill</vt:lpstr>
      <vt:lpstr>          Progestogen Only Contraception (Minipill) </vt:lpstr>
      <vt:lpstr>Postcoital (emergency) contraception</vt:lpstr>
      <vt:lpstr>Anti-estrogens and estrogen modulators </vt:lpstr>
      <vt:lpstr>1. Clomifene (Clomid)</vt:lpstr>
      <vt:lpstr>2. Tamoxifen </vt:lpstr>
      <vt:lpstr>Raloxifene</vt:lpstr>
      <vt:lpstr>Other progestogin derivatives </vt:lpstr>
      <vt:lpstr>Uses of Danazol</vt:lpstr>
      <vt:lpstr>Antiprogestins</vt:lpstr>
      <vt:lpstr>Infertility Treatment (women &amp; men) </vt:lpstr>
      <vt:lpstr>Androgens </vt:lpstr>
      <vt:lpstr>Androgens are required for: </vt:lpstr>
      <vt:lpstr>Mechanism of Action </vt:lpstr>
      <vt:lpstr>Pharmacokinetics </vt:lpstr>
      <vt:lpstr>Therapeutic Uses </vt:lpstr>
      <vt:lpstr>e. Some patients with aplastic anemia </vt:lpstr>
      <vt:lpstr>Adverse effects: </vt:lpstr>
      <vt:lpstr>Antiandrogens  </vt:lpstr>
      <vt:lpstr>Uses:</vt:lpstr>
      <vt:lpstr>PowerPoint Presentation</vt:lpstr>
      <vt:lpstr>PowerPoint Presentation</vt:lpstr>
      <vt:lpstr>5-Reductase Inhibitors:</vt:lpstr>
      <vt:lpstr>Write briefly on</vt:lpstr>
      <vt:lpstr>MCQ</vt:lpstr>
      <vt:lpstr>MCQ</vt:lpstr>
      <vt:lpstr>MCQ</vt:lpstr>
      <vt:lpstr>MCQ</vt:lpstr>
      <vt:lpstr>MCQ</vt:lpstr>
      <vt:lpstr>MCQ</vt:lpstr>
      <vt:lpstr>MCQ</vt:lpstr>
      <vt:lpstr>MCQ</vt:lpstr>
      <vt:lpstr>MCQ</vt:lpstr>
      <vt:lpstr>MCQ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Hormones</dc:title>
  <dc:creator>SONY</dc:creator>
  <cp:lastModifiedBy>AL-NABAA</cp:lastModifiedBy>
  <cp:revision>246</cp:revision>
  <dcterms:created xsi:type="dcterms:W3CDTF">2019-03-21T18:42:56Z</dcterms:created>
  <dcterms:modified xsi:type="dcterms:W3CDTF">2023-05-17T07:02:34Z</dcterms:modified>
</cp:coreProperties>
</file>